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7"/>
  </p:notesMasterIdLst>
  <p:sldIdLst>
    <p:sldId id="277" r:id="rId2"/>
    <p:sldId id="342" r:id="rId3"/>
    <p:sldId id="368" r:id="rId4"/>
    <p:sldId id="343" r:id="rId5"/>
    <p:sldId id="296" r:id="rId6"/>
    <p:sldId id="256" r:id="rId7"/>
    <p:sldId id="257" r:id="rId8"/>
    <p:sldId id="258" r:id="rId9"/>
    <p:sldId id="259" r:id="rId10"/>
    <p:sldId id="260" r:id="rId11"/>
    <p:sldId id="261" r:id="rId12"/>
    <p:sldId id="262" r:id="rId13"/>
    <p:sldId id="263" r:id="rId14"/>
    <p:sldId id="264" r:id="rId15"/>
    <p:sldId id="265" r:id="rId16"/>
    <p:sldId id="374" r:id="rId17"/>
    <p:sldId id="375" r:id="rId18"/>
    <p:sldId id="392" r:id="rId19"/>
    <p:sldId id="376" r:id="rId20"/>
    <p:sldId id="377" r:id="rId21"/>
    <p:sldId id="393" r:id="rId22"/>
    <p:sldId id="378" r:id="rId23"/>
    <p:sldId id="394" r:id="rId24"/>
    <p:sldId id="396" r:id="rId25"/>
    <p:sldId id="397" r:id="rId26"/>
    <p:sldId id="380" r:id="rId27"/>
    <p:sldId id="389" r:id="rId28"/>
    <p:sldId id="312" r:id="rId29"/>
    <p:sldId id="286" r:id="rId30"/>
    <p:sldId id="288" r:id="rId31"/>
    <p:sldId id="407" r:id="rId32"/>
    <p:sldId id="406" r:id="rId33"/>
    <p:sldId id="318" r:id="rId34"/>
    <p:sldId id="335" r:id="rId35"/>
    <p:sldId id="324" r:id="rId36"/>
    <p:sldId id="325" r:id="rId37"/>
    <p:sldId id="381" r:id="rId38"/>
    <p:sldId id="383" r:id="rId39"/>
    <p:sldId id="387" r:id="rId40"/>
    <p:sldId id="404" r:id="rId41"/>
    <p:sldId id="403" r:id="rId42"/>
    <p:sldId id="386" r:id="rId43"/>
    <p:sldId id="405" r:id="rId44"/>
    <p:sldId id="348" r:id="rId45"/>
    <p:sldId id="349" r:id="rId46"/>
  </p:sldIdLst>
  <p:sldSz cx="14630400" cy="8229600"/>
  <p:notesSz cx="8229600" cy="14630400"/>
  <p:embeddedFontLst>
    <p:embeddedFont>
      <p:font typeface="Abadi Extra Light" panose="020B0204020104020204" pitchFamily="34" charset="0"/>
      <p:regular r:id="rId48"/>
    </p:embeddedFont>
    <p:embeddedFont>
      <p:font typeface="Adobe Devanagari" panose="02040503050201020203" pitchFamily="18" charset="0"/>
      <p:regular r:id="rId49"/>
      <p:bold r:id="rId50"/>
      <p:italic r:id="rId51"/>
      <p:boldItalic r:id="rId52"/>
    </p:embeddedFont>
    <p:embeddedFont>
      <p:font typeface="Cambria" panose="02040503050406030204" pitchFamily="18" charset="0"/>
      <p:regular r:id="rId53"/>
      <p:bold r:id="rId54"/>
      <p:italic r:id="rId55"/>
      <p:boldItalic r:id="rId56"/>
    </p:embeddedFont>
    <p:embeddedFont>
      <p:font typeface="Corbel" panose="020B0503020204020204" pitchFamily="34" charset="0"/>
      <p:regular r:id="rId57"/>
      <p:bold r:id="rId58"/>
      <p:italic r:id="rId59"/>
      <p:boldItalic r:id="rId60"/>
    </p:embeddedFont>
    <p:embeddedFont>
      <p:font typeface="Montserrat Bold" panose="00000800000000000000" pitchFamily="2" charset="0"/>
      <p:bold r:id="rId61"/>
    </p:embeddedFont>
    <p:embeddedFont>
      <p:font typeface="Source Sans Pro" panose="020B0503030403020204" pitchFamily="34" charset="0"/>
      <p:regular r:id="rId62"/>
      <p:bold r:id="rId63"/>
      <p:italic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1522" y="5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586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5" name="Google Shape;82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31ad58d156a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31ad58d156a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6" name="Google Shape;866;g31ad58d156a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a:extLst>
            <a:ext uri="{FF2B5EF4-FFF2-40B4-BE49-F238E27FC236}">
              <a16:creationId xmlns:a16="http://schemas.microsoft.com/office/drawing/2014/main" id="{D55BAEBB-E71F-EED5-538F-9605CBAD23B3}"/>
            </a:ext>
          </a:extLst>
        </p:cNvPr>
        <p:cNvGrpSpPr/>
        <p:nvPr/>
      </p:nvGrpSpPr>
      <p:grpSpPr>
        <a:xfrm>
          <a:off x="0" y="0"/>
          <a:ext cx="0" cy="0"/>
          <a:chOff x="0" y="0"/>
          <a:chExt cx="0" cy="0"/>
        </a:xfrm>
      </p:grpSpPr>
      <p:sp>
        <p:nvSpPr>
          <p:cNvPr id="884" name="Google Shape;884;g31ad58d156a_0_45:notes">
            <a:extLst>
              <a:ext uri="{FF2B5EF4-FFF2-40B4-BE49-F238E27FC236}">
                <a16:creationId xmlns:a16="http://schemas.microsoft.com/office/drawing/2014/main" id="{021BF98D-6117-C98D-4A5C-2FA3CC3DA5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31ad58d156a_0_45:notes">
            <a:extLst>
              <a:ext uri="{FF2B5EF4-FFF2-40B4-BE49-F238E27FC236}">
                <a16:creationId xmlns:a16="http://schemas.microsoft.com/office/drawing/2014/main" id="{8E56F86B-7FB5-EE24-6584-4E21C1633DF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6" name="Google Shape;886;g31ad58d156a_0_45:notes">
            <a:extLst>
              <a:ext uri="{FF2B5EF4-FFF2-40B4-BE49-F238E27FC236}">
                <a16:creationId xmlns:a16="http://schemas.microsoft.com/office/drawing/2014/main" id="{B62B31D7-9598-873C-3363-ACC622909E6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818866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31ad58d156a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31ad58d156a_0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4" name="Google Shape;924;g31ad58d156a_0_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2" name="Google Shape;932;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97280" y="914401"/>
            <a:ext cx="12435840" cy="1764030"/>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2194560" y="3017520"/>
            <a:ext cx="10241280" cy="210312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7647962"/>
            <a:ext cx="3017520" cy="588370"/>
          </a:xfrm>
          <a:prstGeom prst="rect">
            <a:avLst/>
          </a:prstGeom>
        </p:spPr>
      </p:pic>
    </p:spTree>
    <p:extLst>
      <p:ext uri="{BB962C8B-B14F-4D97-AF65-F5344CB8AC3E}">
        <p14:creationId xmlns:p14="http://schemas.microsoft.com/office/powerpoint/2010/main" val="22815253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31521" y="1842136"/>
            <a:ext cx="646430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731521" y="2609850"/>
            <a:ext cx="646430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2042" y="1842136"/>
            <a:ext cx="646684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32042" y="2609850"/>
            <a:ext cx="646684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6507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9102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3/20/2025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645343840"/>
      </p:ext>
    </p:extLst>
  </p:cSld>
  <p:clrMapOvr>
    <a:masterClrMapping/>
  </p:clrMapOvr>
  <p:hf sldNum="0"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316736" y="343924"/>
            <a:ext cx="12070080" cy="174090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16735" y="2214881"/>
            <a:ext cx="5925312"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61504" y="2214882"/>
            <a:ext cx="5925312"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2460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55701" y="3404505"/>
            <a:ext cx="12435840" cy="1634490"/>
          </a:xfrm>
        </p:spPr>
        <p:txBody>
          <a:bodyPr anchor="t"/>
          <a:lstStyle>
            <a:lvl1pPr algn="l">
              <a:defRPr sz="4800" b="1" cap="all"/>
            </a:lvl1pPr>
          </a:lstStyle>
          <a:p>
            <a:r>
              <a:rPr lang="en-US" dirty="0"/>
              <a:t>Section Title</a:t>
            </a:r>
          </a:p>
        </p:txBody>
      </p:sp>
      <p:sp>
        <p:nvSpPr>
          <p:cNvPr id="3" name="Text Placeholder 2"/>
          <p:cNvSpPr>
            <a:spLocks noGrp="1"/>
          </p:cNvSpPr>
          <p:nvPr>
            <p:ph type="body" idx="1" hasCustomPrompt="1"/>
          </p:nvPr>
        </p:nvSpPr>
        <p:spPr>
          <a:xfrm>
            <a:off x="1155701" y="5084714"/>
            <a:ext cx="12435840" cy="1800224"/>
          </a:xfr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3158923" y="7791449"/>
            <a:ext cx="8179638" cy="43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60" b="1" dirty="0">
                <a:solidFill>
                  <a:schemeClr val="tx1"/>
                </a:solidFill>
              </a:rPr>
              <a:t>ITXXXXXXXX</a:t>
            </a:r>
            <a:r>
              <a:rPr lang="en-US" sz="2160" dirty="0">
                <a:solidFill>
                  <a:schemeClr val="tx1"/>
                </a:solidFill>
              </a:rPr>
              <a:t>   |   &lt;</a:t>
            </a:r>
            <a:r>
              <a:rPr lang="en-US" sz="2160" b="1" dirty="0">
                <a:solidFill>
                  <a:schemeClr val="tx1"/>
                </a:solidFill>
              </a:rPr>
              <a:t>&lt;Student Name&gt;&gt;   </a:t>
            </a:r>
            <a:r>
              <a:rPr lang="en-US" sz="2160" dirty="0">
                <a:solidFill>
                  <a:schemeClr val="tx1"/>
                </a:solidFill>
              </a:rPr>
              <a:t>|   </a:t>
            </a:r>
            <a:r>
              <a:rPr lang="en-US" sz="2160" b="0" dirty="0">
                <a:solidFill>
                  <a:schemeClr val="tx1"/>
                </a:solidFill>
              </a:rPr>
              <a:t>&lt;&lt;Project ID&gt;&gt;</a:t>
            </a:r>
          </a:p>
        </p:txBody>
      </p:sp>
    </p:spTree>
    <p:extLst>
      <p:ext uri="{BB962C8B-B14F-4D97-AF65-F5344CB8AC3E}">
        <p14:creationId xmlns:p14="http://schemas.microsoft.com/office/powerpoint/2010/main" val="1311634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hyperlink" Target="https://www.sciencedirect.com/science/article/abs/pii/S0306457321000947"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1097280" y="2457143"/>
            <a:ext cx="12435840" cy="1764030"/>
          </a:xfrm>
        </p:spPr>
        <p:txBody>
          <a:bodyPr>
            <a:normAutofit/>
          </a:bodyPr>
          <a:lstStyle/>
          <a:p>
            <a:r>
              <a:rPr lang="en-US" dirty="0">
                <a:effectLst/>
                <a:ea typeface="Calibri" panose="020F0502020204030204" pitchFamily="34" charset="0"/>
              </a:rPr>
              <a:t>ZKP and Security for </a:t>
            </a:r>
            <a:r>
              <a:rPr lang="en-US" dirty="0">
                <a:ea typeface="Calibri" panose="020F0502020204030204" pitchFamily="34" charset="0"/>
              </a:rPr>
              <a:t>E</a:t>
            </a:r>
            <a:r>
              <a:rPr lang="en-US" dirty="0">
                <a:effectLst/>
                <a:ea typeface="Calibri" panose="020F0502020204030204" pitchFamily="34" charset="0"/>
              </a:rPr>
              <a:t>-Voting Systems</a:t>
            </a:r>
            <a:endParaRPr lang="en-US" sz="9600" dirty="0"/>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2303443" y="4186327"/>
            <a:ext cx="10241280" cy="838051"/>
          </a:xfrm>
        </p:spPr>
        <p:txBody>
          <a:bodyPr/>
          <a:lstStyle/>
          <a:p>
            <a:r>
              <a:rPr lang="en-US" sz="3840" dirty="0">
                <a:solidFill>
                  <a:schemeClr val="tx1"/>
                </a:solidFill>
              </a:rPr>
              <a:t>24-25J-136</a:t>
            </a:r>
            <a:endParaRPr lang="en-US" dirty="0"/>
          </a:p>
        </p:txBody>
      </p:sp>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1569363"/>
            <a:ext cx="12902803" cy="1402556"/>
          </a:xfrm>
          <a:prstGeom prst="rect">
            <a:avLst/>
          </a:prstGeom>
          <a:noFill/>
          <a:ln/>
        </p:spPr>
        <p:txBody>
          <a:bodyPr wrap="square" lIns="0" tIns="0" rIns="0" bIns="0" rtlCol="0" anchor="t"/>
          <a:lstStyle/>
          <a:p>
            <a:pPr marL="0" indent="0" algn="l">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Project Methodology: Two-Phase Development</a:t>
            </a:r>
            <a:endParaRPr lang="en-US" sz="4400" dirty="0"/>
          </a:p>
        </p:txBody>
      </p:sp>
      <p:sp>
        <p:nvSpPr>
          <p:cNvPr id="3" name="Text 1"/>
          <p:cNvSpPr/>
          <p:nvPr/>
        </p:nvSpPr>
        <p:spPr>
          <a:xfrm>
            <a:off x="863798" y="3588901"/>
            <a:ext cx="2932152"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Phase 1 (Completed)</a:t>
            </a:r>
            <a:endParaRPr lang="en-US" sz="2200" dirty="0"/>
          </a:p>
        </p:txBody>
      </p:sp>
      <p:sp>
        <p:nvSpPr>
          <p:cNvPr id="4" name="Text 2"/>
          <p:cNvSpPr/>
          <p:nvPr/>
        </p:nvSpPr>
        <p:spPr>
          <a:xfrm>
            <a:off x="863798" y="4186357"/>
            <a:ext cx="615029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ZKP module development.</a:t>
            </a:r>
            <a:endParaRPr lang="en-US" sz="1900" dirty="0"/>
          </a:p>
        </p:txBody>
      </p:sp>
      <p:sp>
        <p:nvSpPr>
          <p:cNvPr id="5" name="Text 3"/>
          <p:cNvSpPr/>
          <p:nvPr/>
        </p:nvSpPr>
        <p:spPr>
          <a:xfrm>
            <a:off x="863798" y="4642842"/>
            <a:ext cx="615029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Custom blockchain creation.</a:t>
            </a:r>
            <a:endParaRPr lang="en-US" sz="1900" dirty="0"/>
          </a:p>
        </p:txBody>
      </p:sp>
      <p:sp>
        <p:nvSpPr>
          <p:cNvPr id="6" name="Text 4"/>
          <p:cNvSpPr/>
          <p:nvPr/>
        </p:nvSpPr>
        <p:spPr>
          <a:xfrm>
            <a:off x="863798" y="5099328"/>
            <a:ext cx="615029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Flask API implementation.</a:t>
            </a:r>
            <a:endParaRPr lang="en-US" sz="1900" dirty="0"/>
          </a:p>
        </p:txBody>
      </p:sp>
      <p:sp>
        <p:nvSpPr>
          <p:cNvPr id="7" name="Text 5"/>
          <p:cNvSpPr/>
          <p:nvPr/>
        </p:nvSpPr>
        <p:spPr>
          <a:xfrm>
            <a:off x="863798" y="5555813"/>
            <a:ext cx="615029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React frontend build.</a:t>
            </a:r>
            <a:endParaRPr lang="en-US" sz="1900" dirty="0"/>
          </a:p>
        </p:txBody>
      </p:sp>
      <p:sp>
        <p:nvSpPr>
          <p:cNvPr id="8" name="Text 6"/>
          <p:cNvSpPr/>
          <p:nvPr/>
        </p:nvSpPr>
        <p:spPr>
          <a:xfrm>
            <a:off x="7623929" y="3588901"/>
            <a:ext cx="3670697"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Phase 2 (90% Completed)</a:t>
            </a:r>
            <a:endParaRPr lang="en-US" sz="2200" dirty="0"/>
          </a:p>
        </p:txBody>
      </p:sp>
      <p:sp>
        <p:nvSpPr>
          <p:cNvPr id="9" name="Text 7"/>
          <p:cNvSpPr/>
          <p:nvPr/>
        </p:nvSpPr>
        <p:spPr>
          <a:xfrm>
            <a:off x="7623929" y="4186357"/>
            <a:ext cx="615029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Component integration.</a:t>
            </a:r>
            <a:endParaRPr lang="en-US" sz="1900" dirty="0"/>
          </a:p>
        </p:txBody>
      </p:sp>
      <p:sp>
        <p:nvSpPr>
          <p:cNvPr id="10" name="Text 8"/>
          <p:cNvSpPr/>
          <p:nvPr/>
        </p:nvSpPr>
        <p:spPr>
          <a:xfrm>
            <a:off x="7623929" y="4642842"/>
            <a:ext cx="615029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Security features enhancement.</a:t>
            </a:r>
            <a:endParaRPr lang="en-US" sz="1900" dirty="0"/>
          </a:p>
        </p:txBody>
      </p:sp>
      <p:sp>
        <p:nvSpPr>
          <p:cNvPr id="11" name="Text 9"/>
          <p:cNvSpPr/>
          <p:nvPr/>
        </p:nvSpPr>
        <p:spPr>
          <a:xfrm>
            <a:off x="7623929" y="5099328"/>
            <a:ext cx="615029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Extensive testing.</a:t>
            </a:r>
            <a:endParaRPr lang="en-US" sz="1900" dirty="0"/>
          </a:p>
        </p:txBody>
      </p:sp>
      <p:sp>
        <p:nvSpPr>
          <p:cNvPr id="12" name="Text 10"/>
          <p:cNvSpPr/>
          <p:nvPr/>
        </p:nvSpPr>
        <p:spPr>
          <a:xfrm>
            <a:off x="7623929" y="5555813"/>
            <a:ext cx="615029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ZKP proof optimization.</a:t>
            </a:r>
            <a:endParaRPr lang="en-US" sz="1900" dirty="0"/>
          </a:p>
        </p:txBody>
      </p:sp>
      <p:sp>
        <p:nvSpPr>
          <p:cNvPr id="13" name="Text 11"/>
          <p:cNvSpPr/>
          <p:nvPr/>
        </p:nvSpPr>
        <p:spPr>
          <a:xfrm>
            <a:off x="863798" y="6289953"/>
            <a:ext cx="12902803" cy="370165"/>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Our methodology ensures a robust and reliable e-voting system. We take a comprehensive approach.</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4105" y="687943"/>
            <a:ext cx="7768590" cy="1116330"/>
          </a:xfrm>
          <a:prstGeom prst="rect">
            <a:avLst/>
          </a:prstGeom>
          <a:noFill/>
          <a:ln/>
        </p:spPr>
        <p:txBody>
          <a:bodyPr wrap="square" lIns="0" tIns="0" rIns="0" bIns="0" rtlCol="0" anchor="t"/>
          <a:lstStyle/>
          <a:p>
            <a:pPr marL="0" indent="0" algn="l">
              <a:lnSpc>
                <a:spcPts val="4350"/>
              </a:lnSpc>
              <a:buNone/>
            </a:pPr>
            <a:r>
              <a:rPr lang="en-US" sz="3500" b="1" kern="0" spc="-35" dirty="0">
                <a:solidFill>
                  <a:srgbClr val="000000"/>
                </a:solidFill>
                <a:latin typeface="Montserrat Bold" pitchFamily="34" charset="0"/>
                <a:ea typeface="Montserrat Bold" pitchFamily="34" charset="-122"/>
                <a:cs typeface="Montserrat Bold" pitchFamily="34" charset="-120"/>
              </a:rPr>
              <a:t>Key Achievements in E-Voting Development</a:t>
            </a:r>
            <a:endParaRPr lang="en-US" sz="3500" dirty="0"/>
          </a:p>
        </p:txBody>
      </p:sp>
      <p:sp>
        <p:nvSpPr>
          <p:cNvPr id="4" name="Shape 1"/>
          <p:cNvSpPr/>
          <p:nvPr/>
        </p:nvSpPr>
        <p:spPr>
          <a:xfrm>
            <a:off x="6174105" y="2098953"/>
            <a:ext cx="7768590" cy="1084421"/>
          </a:xfrm>
          <a:prstGeom prst="roundRect">
            <a:avLst>
              <a:gd name="adj" fmla="val 2718"/>
            </a:avLst>
          </a:prstGeom>
          <a:solidFill>
            <a:srgbClr val="F2EEEE"/>
          </a:solidFill>
          <a:ln/>
        </p:spPr>
        <p:txBody>
          <a:bodyPr/>
          <a:lstStyle/>
          <a:p>
            <a:endParaRPr lang="en-US"/>
          </a:p>
        </p:txBody>
      </p:sp>
      <p:sp>
        <p:nvSpPr>
          <p:cNvPr id="5" name="Text 2"/>
          <p:cNvSpPr/>
          <p:nvPr/>
        </p:nvSpPr>
        <p:spPr>
          <a:xfrm>
            <a:off x="6370558" y="2295406"/>
            <a:ext cx="2232898" cy="278963"/>
          </a:xfrm>
          <a:prstGeom prst="rect">
            <a:avLst/>
          </a:prstGeom>
          <a:noFill/>
          <a:ln/>
        </p:spPr>
        <p:txBody>
          <a:bodyPr wrap="none" lIns="0" tIns="0" rIns="0" bIns="0" rtlCol="0" anchor="t"/>
          <a:lstStyle/>
          <a:p>
            <a:pPr marL="0" indent="0" algn="l">
              <a:lnSpc>
                <a:spcPts val="2150"/>
              </a:lnSpc>
              <a:buNone/>
            </a:pPr>
            <a:r>
              <a:rPr lang="en-US" sz="1750" b="1" kern="0" spc="-18" dirty="0">
                <a:solidFill>
                  <a:srgbClr val="3D3838"/>
                </a:solidFill>
                <a:latin typeface="Montserrat Bold" pitchFamily="34" charset="0"/>
                <a:ea typeface="Montserrat Bold" pitchFamily="34" charset="-122"/>
                <a:cs typeface="Montserrat Bold" pitchFamily="34" charset="-120"/>
              </a:rPr>
              <a:t>ZKP Integration</a:t>
            </a:r>
            <a:endParaRPr lang="en-US" sz="1750" dirty="0"/>
          </a:p>
        </p:txBody>
      </p:sp>
      <p:sp>
        <p:nvSpPr>
          <p:cNvPr id="6" name="Text 3"/>
          <p:cNvSpPr/>
          <p:nvPr/>
        </p:nvSpPr>
        <p:spPr>
          <a:xfrm>
            <a:off x="6370558" y="2692241"/>
            <a:ext cx="7375684" cy="294680"/>
          </a:xfrm>
          <a:prstGeom prst="rect">
            <a:avLst/>
          </a:prstGeom>
          <a:noFill/>
          <a:ln/>
        </p:spPr>
        <p:txBody>
          <a:bodyPr wrap="none" lIns="0" tIns="0" rIns="0" bIns="0" rtlCol="0" anchor="t"/>
          <a:lstStyle/>
          <a:p>
            <a:pPr marL="0" indent="0" algn="l">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Successful voter authentication without revealing data.</a:t>
            </a:r>
            <a:endParaRPr lang="en-US" sz="1500" dirty="0"/>
          </a:p>
        </p:txBody>
      </p:sp>
      <p:sp>
        <p:nvSpPr>
          <p:cNvPr id="7" name="Shape 4"/>
          <p:cNvSpPr/>
          <p:nvPr/>
        </p:nvSpPr>
        <p:spPr>
          <a:xfrm>
            <a:off x="6174105" y="3379827"/>
            <a:ext cx="7768590" cy="1084421"/>
          </a:xfrm>
          <a:prstGeom prst="roundRect">
            <a:avLst>
              <a:gd name="adj" fmla="val 2718"/>
            </a:avLst>
          </a:prstGeom>
          <a:solidFill>
            <a:srgbClr val="F2EEEE"/>
          </a:solidFill>
          <a:ln/>
        </p:spPr>
        <p:txBody>
          <a:bodyPr/>
          <a:lstStyle/>
          <a:p>
            <a:endParaRPr lang="en-US"/>
          </a:p>
        </p:txBody>
      </p:sp>
      <p:sp>
        <p:nvSpPr>
          <p:cNvPr id="8" name="Text 5"/>
          <p:cNvSpPr/>
          <p:nvPr/>
        </p:nvSpPr>
        <p:spPr>
          <a:xfrm>
            <a:off x="6370558" y="3576280"/>
            <a:ext cx="2232898" cy="278963"/>
          </a:xfrm>
          <a:prstGeom prst="rect">
            <a:avLst/>
          </a:prstGeom>
          <a:noFill/>
          <a:ln/>
        </p:spPr>
        <p:txBody>
          <a:bodyPr wrap="none" lIns="0" tIns="0" rIns="0" bIns="0" rtlCol="0" anchor="t"/>
          <a:lstStyle/>
          <a:p>
            <a:pPr marL="0" indent="0" algn="l">
              <a:lnSpc>
                <a:spcPts val="2150"/>
              </a:lnSpc>
              <a:buNone/>
            </a:pPr>
            <a:r>
              <a:rPr lang="en-US" sz="1750" b="1" kern="0" spc="-18" dirty="0">
                <a:solidFill>
                  <a:srgbClr val="3D3838"/>
                </a:solidFill>
                <a:latin typeface="Montserrat Bold" pitchFamily="34" charset="0"/>
                <a:ea typeface="Montserrat Bold" pitchFamily="34" charset="-122"/>
                <a:cs typeface="Montserrat Bold" pitchFamily="34" charset="-120"/>
              </a:rPr>
              <a:t>Blockchain</a:t>
            </a:r>
            <a:endParaRPr lang="en-US" sz="1750" dirty="0"/>
          </a:p>
        </p:txBody>
      </p:sp>
      <p:sp>
        <p:nvSpPr>
          <p:cNvPr id="9" name="Text 6"/>
          <p:cNvSpPr/>
          <p:nvPr/>
        </p:nvSpPr>
        <p:spPr>
          <a:xfrm>
            <a:off x="6370558" y="3973116"/>
            <a:ext cx="7375684" cy="294680"/>
          </a:xfrm>
          <a:prstGeom prst="rect">
            <a:avLst/>
          </a:prstGeom>
          <a:noFill/>
          <a:ln/>
        </p:spPr>
        <p:txBody>
          <a:bodyPr wrap="none" lIns="0" tIns="0" rIns="0" bIns="0" rtlCol="0" anchor="t"/>
          <a:lstStyle/>
          <a:p>
            <a:pPr marL="0" indent="0" algn="l">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Secure, immutable vote storage.</a:t>
            </a:r>
            <a:endParaRPr lang="en-US" sz="1500" dirty="0"/>
          </a:p>
        </p:txBody>
      </p:sp>
      <p:sp>
        <p:nvSpPr>
          <p:cNvPr id="10" name="Shape 7"/>
          <p:cNvSpPr/>
          <p:nvPr/>
        </p:nvSpPr>
        <p:spPr>
          <a:xfrm>
            <a:off x="6174105" y="4660702"/>
            <a:ext cx="7768590" cy="1084421"/>
          </a:xfrm>
          <a:prstGeom prst="roundRect">
            <a:avLst>
              <a:gd name="adj" fmla="val 2718"/>
            </a:avLst>
          </a:prstGeom>
          <a:solidFill>
            <a:srgbClr val="F2EEEE"/>
          </a:solidFill>
          <a:ln/>
        </p:spPr>
        <p:txBody>
          <a:bodyPr/>
          <a:lstStyle/>
          <a:p>
            <a:endParaRPr lang="en-US"/>
          </a:p>
        </p:txBody>
      </p:sp>
      <p:sp>
        <p:nvSpPr>
          <p:cNvPr id="11" name="Text 8"/>
          <p:cNvSpPr/>
          <p:nvPr/>
        </p:nvSpPr>
        <p:spPr>
          <a:xfrm>
            <a:off x="6370558" y="4857155"/>
            <a:ext cx="2232898" cy="278963"/>
          </a:xfrm>
          <a:prstGeom prst="rect">
            <a:avLst/>
          </a:prstGeom>
          <a:noFill/>
          <a:ln/>
        </p:spPr>
        <p:txBody>
          <a:bodyPr wrap="none" lIns="0" tIns="0" rIns="0" bIns="0" rtlCol="0" anchor="t"/>
          <a:lstStyle/>
          <a:p>
            <a:pPr marL="0" indent="0" algn="l">
              <a:lnSpc>
                <a:spcPts val="2150"/>
              </a:lnSpc>
              <a:buNone/>
            </a:pPr>
            <a:r>
              <a:rPr lang="en-US" sz="1750" b="1" kern="0" spc="-18" dirty="0">
                <a:solidFill>
                  <a:srgbClr val="3D3838"/>
                </a:solidFill>
                <a:latin typeface="Montserrat Bold" pitchFamily="34" charset="0"/>
                <a:ea typeface="Montserrat Bold" pitchFamily="34" charset="-122"/>
                <a:cs typeface="Montserrat Bold" pitchFamily="34" charset="-120"/>
              </a:rPr>
              <a:t>API</a:t>
            </a:r>
            <a:endParaRPr lang="en-US" sz="1750" dirty="0"/>
          </a:p>
        </p:txBody>
      </p:sp>
      <p:sp>
        <p:nvSpPr>
          <p:cNvPr id="12" name="Text 9"/>
          <p:cNvSpPr/>
          <p:nvPr/>
        </p:nvSpPr>
        <p:spPr>
          <a:xfrm>
            <a:off x="6370558" y="5253990"/>
            <a:ext cx="7375684" cy="294680"/>
          </a:xfrm>
          <a:prstGeom prst="rect">
            <a:avLst/>
          </a:prstGeom>
          <a:noFill/>
          <a:ln/>
        </p:spPr>
        <p:txBody>
          <a:bodyPr wrap="none" lIns="0" tIns="0" rIns="0" bIns="0" rtlCol="0" anchor="t"/>
          <a:lstStyle/>
          <a:p>
            <a:pPr marL="0" indent="0" algn="l">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Secure Flask API for vote management.</a:t>
            </a:r>
            <a:endParaRPr lang="en-US" sz="1500" dirty="0"/>
          </a:p>
        </p:txBody>
      </p:sp>
      <p:sp>
        <p:nvSpPr>
          <p:cNvPr id="13" name="Shape 10"/>
          <p:cNvSpPr/>
          <p:nvPr/>
        </p:nvSpPr>
        <p:spPr>
          <a:xfrm>
            <a:off x="6174105" y="5941576"/>
            <a:ext cx="7768590" cy="1084421"/>
          </a:xfrm>
          <a:prstGeom prst="roundRect">
            <a:avLst>
              <a:gd name="adj" fmla="val 2718"/>
            </a:avLst>
          </a:prstGeom>
          <a:solidFill>
            <a:srgbClr val="F2EEEE"/>
          </a:solidFill>
          <a:ln/>
        </p:spPr>
        <p:txBody>
          <a:bodyPr/>
          <a:lstStyle/>
          <a:p>
            <a:endParaRPr lang="en-US"/>
          </a:p>
        </p:txBody>
      </p:sp>
      <p:sp>
        <p:nvSpPr>
          <p:cNvPr id="14" name="Text 11"/>
          <p:cNvSpPr/>
          <p:nvPr/>
        </p:nvSpPr>
        <p:spPr>
          <a:xfrm>
            <a:off x="6370558" y="6138029"/>
            <a:ext cx="2232898" cy="278963"/>
          </a:xfrm>
          <a:prstGeom prst="rect">
            <a:avLst/>
          </a:prstGeom>
          <a:noFill/>
          <a:ln/>
        </p:spPr>
        <p:txBody>
          <a:bodyPr wrap="none" lIns="0" tIns="0" rIns="0" bIns="0" rtlCol="0" anchor="t"/>
          <a:lstStyle/>
          <a:p>
            <a:pPr marL="0" indent="0" algn="l">
              <a:lnSpc>
                <a:spcPts val="2150"/>
              </a:lnSpc>
              <a:buNone/>
            </a:pPr>
            <a:r>
              <a:rPr lang="en-US" sz="1750" b="1" kern="0" spc="-18" dirty="0">
                <a:solidFill>
                  <a:srgbClr val="3D3838"/>
                </a:solidFill>
                <a:latin typeface="Montserrat Bold" pitchFamily="34" charset="0"/>
                <a:ea typeface="Montserrat Bold" pitchFamily="34" charset="-122"/>
                <a:cs typeface="Montserrat Bold" pitchFamily="34" charset="-120"/>
              </a:rPr>
              <a:t>Frontend</a:t>
            </a:r>
            <a:endParaRPr lang="en-US" sz="1750" dirty="0"/>
          </a:p>
        </p:txBody>
      </p:sp>
      <p:sp>
        <p:nvSpPr>
          <p:cNvPr id="15" name="Text 12"/>
          <p:cNvSpPr/>
          <p:nvPr/>
        </p:nvSpPr>
        <p:spPr>
          <a:xfrm>
            <a:off x="6370558" y="6534864"/>
            <a:ext cx="7375684" cy="294680"/>
          </a:xfrm>
          <a:prstGeom prst="rect">
            <a:avLst/>
          </a:prstGeom>
          <a:noFill/>
          <a:ln/>
        </p:spPr>
        <p:txBody>
          <a:bodyPr wrap="none" lIns="0" tIns="0" rIns="0" bIns="0" rtlCol="0" anchor="t"/>
          <a:lstStyle/>
          <a:p>
            <a:pPr marL="0" indent="0" algn="l">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User-friendly vote verification interface.</a:t>
            </a:r>
            <a:endParaRPr lang="en-US" sz="1500" dirty="0"/>
          </a:p>
        </p:txBody>
      </p:sp>
      <p:sp>
        <p:nvSpPr>
          <p:cNvPr id="16" name="Text 13"/>
          <p:cNvSpPr/>
          <p:nvPr/>
        </p:nvSpPr>
        <p:spPr>
          <a:xfrm>
            <a:off x="6174105" y="7246977"/>
            <a:ext cx="7768590" cy="294680"/>
          </a:xfrm>
          <a:prstGeom prst="rect">
            <a:avLst/>
          </a:prstGeom>
          <a:noFill/>
          <a:ln/>
        </p:spPr>
        <p:txBody>
          <a:bodyPr wrap="none" lIns="0" tIns="0" rIns="0" bIns="0" rtlCol="0" anchor="t"/>
          <a:lstStyle/>
          <a:p>
            <a:pPr marL="0" indent="0" algn="l">
              <a:lnSpc>
                <a:spcPts val="2300"/>
              </a:lnSpc>
              <a:buNone/>
            </a:pPr>
            <a:r>
              <a:rPr lang="en-US" sz="1500" dirty="0">
                <a:solidFill>
                  <a:srgbClr val="3D3838"/>
                </a:solidFill>
                <a:latin typeface="Source Sans Pro" pitchFamily="34" charset="0"/>
                <a:ea typeface="Source Sans Pro" pitchFamily="34" charset="-122"/>
                <a:cs typeface="Source Sans Pro" pitchFamily="34" charset="-120"/>
              </a:rPr>
              <a:t>These milestones highlight the feasibility of our e-voting system. It proves its effectiveness.</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5335" y="676156"/>
            <a:ext cx="11907203" cy="629364"/>
          </a:xfrm>
          <a:prstGeom prst="rect">
            <a:avLst/>
          </a:prstGeom>
          <a:noFill/>
          <a:ln/>
        </p:spPr>
        <p:txBody>
          <a:bodyPr wrap="none" lIns="0" tIns="0" rIns="0" bIns="0" rtlCol="0" anchor="t"/>
          <a:lstStyle/>
          <a:p>
            <a:pPr marL="0" indent="0" algn="l">
              <a:lnSpc>
                <a:spcPts val="4950"/>
              </a:lnSpc>
              <a:buNone/>
            </a:pPr>
            <a:r>
              <a:rPr lang="en-US" sz="3950" b="1" kern="0" spc="-40" dirty="0">
                <a:solidFill>
                  <a:srgbClr val="000000"/>
                </a:solidFill>
                <a:latin typeface="Montserrat Bold" pitchFamily="34" charset="0"/>
                <a:ea typeface="Montserrat Bold" pitchFamily="34" charset="-122"/>
                <a:cs typeface="Montserrat Bold" pitchFamily="34" charset="-120"/>
              </a:rPr>
              <a:t>Addressing Final Challenges and Future Work</a:t>
            </a:r>
            <a:endParaRPr lang="en-US" sz="3950" dirty="0"/>
          </a:p>
        </p:txBody>
      </p:sp>
      <p:sp>
        <p:nvSpPr>
          <p:cNvPr id="3" name="Shape 1"/>
          <p:cNvSpPr/>
          <p:nvPr/>
        </p:nvSpPr>
        <p:spPr>
          <a:xfrm>
            <a:off x="775335" y="1748552"/>
            <a:ext cx="1634966" cy="1222772"/>
          </a:xfrm>
          <a:prstGeom prst="roundRect">
            <a:avLst>
              <a:gd name="adj" fmla="val 2718"/>
            </a:avLst>
          </a:prstGeom>
          <a:solidFill>
            <a:srgbClr val="F2EEEE"/>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1437084" y="2165271"/>
            <a:ext cx="311468" cy="389334"/>
          </a:xfrm>
          <a:prstGeom prst="rect">
            <a:avLst/>
          </a:prstGeom>
        </p:spPr>
      </p:pic>
      <p:sp>
        <p:nvSpPr>
          <p:cNvPr id="5" name="Text 2"/>
          <p:cNvSpPr/>
          <p:nvPr/>
        </p:nvSpPr>
        <p:spPr>
          <a:xfrm>
            <a:off x="2631758" y="1970008"/>
            <a:ext cx="2517577" cy="314682"/>
          </a:xfrm>
          <a:prstGeom prst="rect">
            <a:avLst/>
          </a:prstGeom>
          <a:noFill/>
          <a:ln/>
        </p:spPr>
        <p:txBody>
          <a:bodyPr wrap="none" lIns="0" tIns="0" rIns="0" bIns="0" rtlCol="0" anchor="t"/>
          <a:lstStyle/>
          <a:p>
            <a:pPr marL="0" indent="0" algn="l">
              <a:lnSpc>
                <a:spcPts val="2450"/>
              </a:lnSpc>
              <a:buNone/>
            </a:pPr>
            <a:r>
              <a:rPr lang="en-US" sz="1950" b="1" kern="0" spc="-20" dirty="0">
                <a:solidFill>
                  <a:srgbClr val="3D3838"/>
                </a:solidFill>
                <a:latin typeface="Montserrat Bold" pitchFamily="34" charset="0"/>
                <a:ea typeface="Montserrat Bold" pitchFamily="34" charset="-122"/>
                <a:cs typeface="Montserrat Bold" pitchFamily="34" charset="-120"/>
              </a:rPr>
              <a:t>Security</a:t>
            </a:r>
            <a:endParaRPr lang="en-US" sz="1950" dirty="0"/>
          </a:p>
        </p:txBody>
      </p:sp>
      <p:sp>
        <p:nvSpPr>
          <p:cNvPr id="6" name="Text 3"/>
          <p:cNvSpPr/>
          <p:nvPr/>
        </p:nvSpPr>
        <p:spPr>
          <a:xfrm>
            <a:off x="2631758" y="2417564"/>
            <a:ext cx="3284220" cy="332303"/>
          </a:xfrm>
          <a:prstGeom prst="rect">
            <a:avLst/>
          </a:prstGeom>
          <a:noFill/>
          <a:ln/>
        </p:spPr>
        <p:txBody>
          <a:bodyPr wrap="none" lIns="0" tIns="0" rIns="0" bIns="0" rtlCol="0" anchor="t"/>
          <a:lstStyle/>
          <a:p>
            <a:pPr marL="0" indent="0" algn="l">
              <a:lnSpc>
                <a:spcPts val="2600"/>
              </a:lnSpc>
              <a:buNone/>
            </a:pPr>
            <a:r>
              <a:rPr lang="en-US" sz="1700" dirty="0">
                <a:solidFill>
                  <a:srgbClr val="3D3838"/>
                </a:solidFill>
                <a:latin typeface="Source Sans Pro" pitchFamily="34" charset="0"/>
                <a:ea typeface="Source Sans Pro" pitchFamily="34" charset="-122"/>
                <a:cs typeface="Source Sans Pro" pitchFamily="34" charset="-120"/>
              </a:rPr>
              <a:t>Enhance protection against attacks.</a:t>
            </a:r>
            <a:endParaRPr lang="en-US" sz="1700" dirty="0"/>
          </a:p>
        </p:txBody>
      </p:sp>
      <p:sp>
        <p:nvSpPr>
          <p:cNvPr id="7" name="Shape 4"/>
          <p:cNvSpPr/>
          <p:nvPr/>
        </p:nvSpPr>
        <p:spPr>
          <a:xfrm>
            <a:off x="2521029" y="2956084"/>
            <a:ext cx="11223308" cy="15240"/>
          </a:xfrm>
          <a:prstGeom prst="roundRect">
            <a:avLst>
              <a:gd name="adj" fmla="val 218066"/>
            </a:avLst>
          </a:prstGeom>
          <a:solidFill>
            <a:srgbClr val="D8D4D4"/>
          </a:solidFill>
          <a:ln/>
        </p:spPr>
        <p:txBody>
          <a:bodyPr/>
          <a:lstStyle/>
          <a:p>
            <a:endParaRPr lang="en-US"/>
          </a:p>
        </p:txBody>
      </p:sp>
      <p:sp>
        <p:nvSpPr>
          <p:cNvPr id="8" name="Shape 5"/>
          <p:cNvSpPr/>
          <p:nvPr/>
        </p:nvSpPr>
        <p:spPr>
          <a:xfrm>
            <a:off x="775335" y="3082052"/>
            <a:ext cx="3269933" cy="1222772"/>
          </a:xfrm>
          <a:prstGeom prst="roundRect">
            <a:avLst>
              <a:gd name="adj" fmla="val 2718"/>
            </a:avLst>
          </a:prstGeom>
          <a:solidFill>
            <a:srgbClr val="F2EEEE"/>
          </a:solidFill>
          <a:ln/>
        </p:spPr>
        <p:txBody>
          <a:bodyPr/>
          <a:lstStyle/>
          <a:p>
            <a:endParaRPr lang="en-US"/>
          </a:p>
        </p:txBody>
      </p:sp>
      <p:pic>
        <p:nvPicPr>
          <p:cNvPr id="9" name="Image 1" descr="preencoded.png"/>
          <p:cNvPicPr>
            <a:picLocks noChangeAspect="1"/>
          </p:cNvPicPr>
          <p:nvPr/>
        </p:nvPicPr>
        <p:blipFill>
          <a:blip r:embed="rId4"/>
          <a:stretch>
            <a:fillRect/>
          </a:stretch>
        </p:blipFill>
        <p:spPr>
          <a:xfrm>
            <a:off x="2254568" y="3498771"/>
            <a:ext cx="311468" cy="389334"/>
          </a:xfrm>
          <a:prstGeom prst="rect">
            <a:avLst/>
          </a:prstGeom>
        </p:spPr>
      </p:pic>
      <p:sp>
        <p:nvSpPr>
          <p:cNvPr id="10" name="Text 6"/>
          <p:cNvSpPr/>
          <p:nvPr/>
        </p:nvSpPr>
        <p:spPr>
          <a:xfrm>
            <a:off x="4266724" y="3303508"/>
            <a:ext cx="2517577" cy="314682"/>
          </a:xfrm>
          <a:prstGeom prst="rect">
            <a:avLst/>
          </a:prstGeom>
          <a:noFill/>
          <a:ln/>
        </p:spPr>
        <p:txBody>
          <a:bodyPr wrap="none" lIns="0" tIns="0" rIns="0" bIns="0" rtlCol="0" anchor="t"/>
          <a:lstStyle/>
          <a:p>
            <a:pPr marL="0" indent="0" algn="l">
              <a:lnSpc>
                <a:spcPts val="2450"/>
              </a:lnSpc>
              <a:buNone/>
            </a:pPr>
            <a:r>
              <a:rPr lang="en-US" sz="1950" b="1" kern="0" spc="-20" dirty="0">
                <a:solidFill>
                  <a:srgbClr val="3D3838"/>
                </a:solidFill>
                <a:latin typeface="Montserrat Bold" pitchFamily="34" charset="0"/>
                <a:ea typeface="Montserrat Bold" pitchFamily="34" charset="-122"/>
                <a:cs typeface="Montserrat Bold" pitchFamily="34" charset="-120"/>
              </a:rPr>
              <a:t>Performance</a:t>
            </a:r>
            <a:endParaRPr lang="en-US" sz="1950" dirty="0"/>
          </a:p>
        </p:txBody>
      </p:sp>
      <p:sp>
        <p:nvSpPr>
          <p:cNvPr id="11" name="Text 7"/>
          <p:cNvSpPr/>
          <p:nvPr/>
        </p:nvSpPr>
        <p:spPr>
          <a:xfrm>
            <a:off x="4266724" y="3751064"/>
            <a:ext cx="2898458" cy="332303"/>
          </a:xfrm>
          <a:prstGeom prst="rect">
            <a:avLst/>
          </a:prstGeom>
          <a:noFill/>
          <a:ln/>
        </p:spPr>
        <p:txBody>
          <a:bodyPr wrap="none" lIns="0" tIns="0" rIns="0" bIns="0" rtlCol="0" anchor="t"/>
          <a:lstStyle/>
          <a:p>
            <a:pPr marL="0" indent="0" algn="l">
              <a:lnSpc>
                <a:spcPts val="2600"/>
              </a:lnSpc>
              <a:buNone/>
            </a:pPr>
            <a:r>
              <a:rPr lang="en-US" sz="1700" dirty="0">
                <a:solidFill>
                  <a:srgbClr val="3D3838"/>
                </a:solidFill>
                <a:latin typeface="Source Sans Pro" pitchFamily="34" charset="0"/>
                <a:ea typeface="Source Sans Pro" pitchFamily="34" charset="-122"/>
                <a:cs typeface="Source Sans Pro" pitchFamily="34" charset="-120"/>
              </a:rPr>
              <a:t>Optimize ZKP proof generation.</a:t>
            </a:r>
            <a:endParaRPr lang="en-US" sz="1700" dirty="0"/>
          </a:p>
        </p:txBody>
      </p:sp>
      <p:sp>
        <p:nvSpPr>
          <p:cNvPr id="12" name="Shape 8"/>
          <p:cNvSpPr/>
          <p:nvPr/>
        </p:nvSpPr>
        <p:spPr>
          <a:xfrm>
            <a:off x="4155996" y="4289584"/>
            <a:ext cx="9588341" cy="15240"/>
          </a:xfrm>
          <a:prstGeom prst="roundRect">
            <a:avLst>
              <a:gd name="adj" fmla="val 218066"/>
            </a:avLst>
          </a:prstGeom>
          <a:solidFill>
            <a:srgbClr val="D8D4D4"/>
          </a:solidFill>
          <a:ln/>
        </p:spPr>
        <p:txBody>
          <a:bodyPr/>
          <a:lstStyle/>
          <a:p>
            <a:endParaRPr lang="en-US"/>
          </a:p>
        </p:txBody>
      </p:sp>
      <p:sp>
        <p:nvSpPr>
          <p:cNvPr id="13" name="Shape 9"/>
          <p:cNvSpPr/>
          <p:nvPr/>
        </p:nvSpPr>
        <p:spPr>
          <a:xfrm>
            <a:off x="775335" y="4415552"/>
            <a:ext cx="4904899" cy="1222772"/>
          </a:xfrm>
          <a:prstGeom prst="roundRect">
            <a:avLst>
              <a:gd name="adj" fmla="val 2718"/>
            </a:avLst>
          </a:prstGeom>
          <a:solidFill>
            <a:srgbClr val="F2EEEE"/>
          </a:solidFill>
          <a:ln/>
        </p:spPr>
        <p:txBody>
          <a:bodyPr/>
          <a:lstStyle/>
          <a:p>
            <a:endParaRPr lang="en-US"/>
          </a:p>
        </p:txBody>
      </p:sp>
      <p:pic>
        <p:nvPicPr>
          <p:cNvPr id="14" name="Image 2" descr="preencoded.png"/>
          <p:cNvPicPr>
            <a:picLocks noChangeAspect="1"/>
          </p:cNvPicPr>
          <p:nvPr/>
        </p:nvPicPr>
        <p:blipFill>
          <a:blip r:embed="rId5"/>
          <a:stretch>
            <a:fillRect/>
          </a:stretch>
        </p:blipFill>
        <p:spPr>
          <a:xfrm>
            <a:off x="3072051" y="4832271"/>
            <a:ext cx="311468" cy="389334"/>
          </a:xfrm>
          <a:prstGeom prst="rect">
            <a:avLst/>
          </a:prstGeom>
        </p:spPr>
      </p:pic>
      <p:sp>
        <p:nvSpPr>
          <p:cNvPr id="15" name="Text 10"/>
          <p:cNvSpPr/>
          <p:nvPr/>
        </p:nvSpPr>
        <p:spPr>
          <a:xfrm>
            <a:off x="5901690" y="4637008"/>
            <a:ext cx="2517577" cy="314682"/>
          </a:xfrm>
          <a:prstGeom prst="rect">
            <a:avLst/>
          </a:prstGeom>
          <a:noFill/>
          <a:ln/>
        </p:spPr>
        <p:txBody>
          <a:bodyPr wrap="none" lIns="0" tIns="0" rIns="0" bIns="0" rtlCol="0" anchor="t"/>
          <a:lstStyle/>
          <a:p>
            <a:pPr marL="0" indent="0" algn="l">
              <a:lnSpc>
                <a:spcPts val="2450"/>
              </a:lnSpc>
              <a:buNone/>
            </a:pPr>
            <a:r>
              <a:rPr lang="en-US" sz="1950" b="1" kern="0" spc="-20" dirty="0">
                <a:solidFill>
                  <a:srgbClr val="3D3838"/>
                </a:solidFill>
                <a:latin typeface="Montserrat Bold" pitchFamily="34" charset="0"/>
                <a:ea typeface="Montserrat Bold" pitchFamily="34" charset="-122"/>
                <a:cs typeface="Montserrat Bold" pitchFamily="34" charset="-120"/>
              </a:rPr>
              <a:t>Final Testing</a:t>
            </a:r>
            <a:endParaRPr lang="en-US" sz="1950" dirty="0"/>
          </a:p>
        </p:txBody>
      </p:sp>
      <p:sp>
        <p:nvSpPr>
          <p:cNvPr id="16" name="Text 11"/>
          <p:cNvSpPr/>
          <p:nvPr/>
        </p:nvSpPr>
        <p:spPr>
          <a:xfrm>
            <a:off x="5901690" y="5084564"/>
            <a:ext cx="2643188" cy="332303"/>
          </a:xfrm>
          <a:prstGeom prst="rect">
            <a:avLst/>
          </a:prstGeom>
          <a:noFill/>
          <a:ln/>
        </p:spPr>
        <p:txBody>
          <a:bodyPr wrap="none" lIns="0" tIns="0" rIns="0" bIns="0" rtlCol="0" anchor="t"/>
          <a:lstStyle/>
          <a:p>
            <a:pPr marL="0" indent="0" algn="l">
              <a:lnSpc>
                <a:spcPts val="2600"/>
              </a:lnSpc>
              <a:buNone/>
            </a:pPr>
            <a:r>
              <a:rPr lang="en-US" sz="1700" dirty="0">
                <a:solidFill>
                  <a:srgbClr val="3D3838"/>
                </a:solidFill>
                <a:latin typeface="Source Sans Pro" pitchFamily="34" charset="0"/>
                <a:ea typeface="Source Sans Pro" pitchFamily="34" charset="-122"/>
                <a:cs typeface="Source Sans Pro" pitchFamily="34" charset="-120"/>
              </a:rPr>
              <a:t>Ensure seamless integration.</a:t>
            </a:r>
            <a:endParaRPr lang="en-US" sz="1700" dirty="0"/>
          </a:p>
        </p:txBody>
      </p:sp>
      <p:sp>
        <p:nvSpPr>
          <p:cNvPr id="17" name="Shape 12"/>
          <p:cNvSpPr/>
          <p:nvPr/>
        </p:nvSpPr>
        <p:spPr>
          <a:xfrm>
            <a:off x="5790962" y="5623084"/>
            <a:ext cx="7953375" cy="15240"/>
          </a:xfrm>
          <a:prstGeom prst="roundRect">
            <a:avLst>
              <a:gd name="adj" fmla="val 218066"/>
            </a:avLst>
          </a:prstGeom>
          <a:solidFill>
            <a:srgbClr val="D8D4D4"/>
          </a:solidFill>
          <a:ln/>
        </p:spPr>
        <p:txBody>
          <a:bodyPr/>
          <a:lstStyle/>
          <a:p>
            <a:endParaRPr lang="en-US"/>
          </a:p>
        </p:txBody>
      </p:sp>
      <p:sp>
        <p:nvSpPr>
          <p:cNvPr id="18" name="Shape 13"/>
          <p:cNvSpPr/>
          <p:nvPr/>
        </p:nvSpPr>
        <p:spPr>
          <a:xfrm>
            <a:off x="775335" y="5749052"/>
            <a:ext cx="6539865" cy="1222772"/>
          </a:xfrm>
          <a:prstGeom prst="roundRect">
            <a:avLst>
              <a:gd name="adj" fmla="val 2718"/>
            </a:avLst>
          </a:prstGeom>
          <a:solidFill>
            <a:srgbClr val="F2EEEE"/>
          </a:solidFill>
          <a:ln/>
        </p:spPr>
        <p:txBody>
          <a:bodyPr/>
          <a:lstStyle/>
          <a:p>
            <a:endParaRPr lang="en-US"/>
          </a:p>
        </p:txBody>
      </p:sp>
      <p:pic>
        <p:nvPicPr>
          <p:cNvPr id="19" name="Image 3" descr="preencoded.png"/>
          <p:cNvPicPr>
            <a:picLocks noChangeAspect="1"/>
          </p:cNvPicPr>
          <p:nvPr/>
        </p:nvPicPr>
        <p:blipFill>
          <a:blip r:embed="rId6"/>
          <a:stretch>
            <a:fillRect/>
          </a:stretch>
        </p:blipFill>
        <p:spPr>
          <a:xfrm>
            <a:off x="3889534" y="6165771"/>
            <a:ext cx="311468" cy="389334"/>
          </a:xfrm>
          <a:prstGeom prst="rect">
            <a:avLst/>
          </a:prstGeom>
        </p:spPr>
      </p:pic>
      <p:sp>
        <p:nvSpPr>
          <p:cNvPr id="20" name="Text 14"/>
          <p:cNvSpPr/>
          <p:nvPr/>
        </p:nvSpPr>
        <p:spPr>
          <a:xfrm>
            <a:off x="7536656" y="5970508"/>
            <a:ext cx="2517577" cy="314682"/>
          </a:xfrm>
          <a:prstGeom prst="rect">
            <a:avLst/>
          </a:prstGeom>
          <a:noFill/>
          <a:ln/>
        </p:spPr>
        <p:txBody>
          <a:bodyPr wrap="none" lIns="0" tIns="0" rIns="0" bIns="0" rtlCol="0" anchor="t"/>
          <a:lstStyle/>
          <a:p>
            <a:pPr marL="0" indent="0" algn="l">
              <a:lnSpc>
                <a:spcPts val="2450"/>
              </a:lnSpc>
              <a:buNone/>
            </a:pPr>
            <a:r>
              <a:rPr lang="en-US" sz="1950" b="1" kern="0" spc="-20" dirty="0">
                <a:solidFill>
                  <a:srgbClr val="3D3838"/>
                </a:solidFill>
                <a:latin typeface="Montserrat Bold" pitchFamily="34" charset="0"/>
                <a:ea typeface="Montserrat Bold" pitchFamily="34" charset="-122"/>
                <a:cs typeface="Montserrat Bold" pitchFamily="34" charset="-120"/>
              </a:rPr>
              <a:t>Documentation</a:t>
            </a:r>
            <a:endParaRPr lang="en-US" sz="1950" dirty="0"/>
          </a:p>
        </p:txBody>
      </p:sp>
      <p:sp>
        <p:nvSpPr>
          <p:cNvPr id="21" name="Text 15"/>
          <p:cNvSpPr/>
          <p:nvPr/>
        </p:nvSpPr>
        <p:spPr>
          <a:xfrm>
            <a:off x="7536656" y="6418064"/>
            <a:ext cx="3123486" cy="332303"/>
          </a:xfrm>
          <a:prstGeom prst="rect">
            <a:avLst/>
          </a:prstGeom>
          <a:noFill/>
          <a:ln/>
        </p:spPr>
        <p:txBody>
          <a:bodyPr wrap="none" lIns="0" tIns="0" rIns="0" bIns="0" rtlCol="0" anchor="t"/>
          <a:lstStyle/>
          <a:p>
            <a:pPr marL="0" indent="0" algn="l">
              <a:lnSpc>
                <a:spcPts val="2600"/>
              </a:lnSpc>
              <a:buNone/>
            </a:pPr>
            <a:r>
              <a:rPr lang="en-US" sz="1700" dirty="0">
                <a:solidFill>
                  <a:srgbClr val="3D3838"/>
                </a:solidFill>
                <a:latin typeface="Source Sans Pro" pitchFamily="34" charset="0"/>
                <a:ea typeface="Source Sans Pro" pitchFamily="34" charset="-122"/>
                <a:cs typeface="Source Sans Pro" pitchFamily="34" charset="-120"/>
              </a:rPr>
              <a:t>Prepare user guides and manuals.</a:t>
            </a:r>
            <a:endParaRPr lang="en-US" sz="1700" dirty="0"/>
          </a:p>
        </p:txBody>
      </p:sp>
      <p:sp>
        <p:nvSpPr>
          <p:cNvPr id="22" name="Text 16"/>
          <p:cNvSpPr/>
          <p:nvPr/>
        </p:nvSpPr>
        <p:spPr>
          <a:xfrm>
            <a:off x="775335" y="7221022"/>
            <a:ext cx="13079730" cy="332303"/>
          </a:xfrm>
          <a:prstGeom prst="rect">
            <a:avLst/>
          </a:prstGeom>
          <a:noFill/>
          <a:ln/>
        </p:spPr>
        <p:txBody>
          <a:bodyPr wrap="none" lIns="0" tIns="0" rIns="0" bIns="0" rtlCol="0" anchor="t"/>
          <a:lstStyle/>
          <a:p>
            <a:pPr marL="0" indent="0" algn="l">
              <a:lnSpc>
                <a:spcPts val="2600"/>
              </a:lnSpc>
              <a:buNone/>
            </a:pPr>
            <a:r>
              <a:rPr lang="en-US" sz="1700" dirty="0">
                <a:solidFill>
                  <a:srgbClr val="3D3838"/>
                </a:solidFill>
                <a:latin typeface="Source Sans Pro" pitchFamily="34" charset="0"/>
                <a:ea typeface="Source Sans Pro" pitchFamily="34" charset="-122"/>
                <a:cs typeface="Source Sans Pro" pitchFamily="34" charset="-120"/>
              </a:rPr>
              <a:t>We are resolving final issues. This will ensure our system is ready for deployment. We are performing all final testing now.</a:t>
            </a: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732830"/>
            <a:ext cx="7416403" cy="1402556"/>
          </a:xfrm>
          <a:prstGeom prst="rect">
            <a:avLst/>
          </a:prstGeom>
          <a:noFill/>
          <a:ln/>
        </p:spPr>
        <p:txBody>
          <a:bodyPr wrap="square" lIns="0" tIns="0" rIns="0" bIns="0" rtlCol="0" anchor="t"/>
          <a:lstStyle/>
          <a:p>
            <a:pPr marL="0" indent="0" algn="l">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Project Completion: Ready for Deployment</a:t>
            </a:r>
            <a:endParaRPr lang="en-US" sz="4400" dirty="0"/>
          </a:p>
        </p:txBody>
      </p:sp>
      <p:sp>
        <p:nvSpPr>
          <p:cNvPr id="4" name="Text 1"/>
          <p:cNvSpPr/>
          <p:nvPr/>
        </p:nvSpPr>
        <p:spPr>
          <a:xfrm>
            <a:off x="863798" y="2628900"/>
            <a:ext cx="7416403" cy="814507"/>
          </a:xfrm>
          <a:prstGeom prst="rect">
            <a:avLst/>
          </a:prstGeom>
          <a:noFill/>
          <a:ln/>
        </p:spPr>
        <p:txBody>
          <a:bodyPr wrap="none" lIns="0" tIns="0" rIns="0" bIns="0" rtlCol="0" anchor="t"/>
          <a:lstStyle/>
          <a:p>
            <a:pPr marL="0" indent="0" algn="ctr">
              <a:lnSpc>
                <a:spcPts val="6400"/>
              </a:lnSpc>
              <a:buNone/>
            </a:pPr>
            <a:r>
              <a:rPr lang="en-US" sz="6400" b="1" kern="0" spc="-64" dirty="0">
                <a:solidFill>
                  <a:srgbClr val="3D3838"/>
                </a:solidFill>
                <a:latin typeface="Montserrat Bold" pitchFamily="34" charset="0"/>
                <a:ea typeface="Montserrat Bold" pitchFamily="34" charset="-122"/>
                <a:cs typeface="Montserrat Bold" pitchFamily="34" charset="-120"/>
              </a:rPr>
              <a:t>90%</a:t>
            </a:r>
            <a:endParaRPr lang="en-US" sz="6400" dirty="0"/>
          </a:p>
        </p:txBody>
      </p:sp>
      <p:sp>
        <p:nvSpPr>
          <p:cNvPr id="5" name="Text 2"/>
          <p:cNvSpPr/>
          <p:nvPr/>
        </p:nvSpPr>
        <p:spPr>
          <a:xfrm>
            <a:off x="863798" y="3751778"/>
            <a:ext cx="7416403" cy="370165"/>
          </a:xfrm>
          <a:prstGeom prst="rect">
            <a:avLst/>
          </a:prstGeom>
          <a:noFill/>
          <a:ln/>
        </p:spPr>
        <p:txBody>
          <a:bodyPr wrap="none" lIns="0" tIns="0" rIns="0" bIns="0" rtlCol="0" anchor="t"/>
          <a:lstStyle/>
          <a:p>
            <a:pPr marL="0" indent="0" algn="ctr">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Project Completed.</a:t>
            </a:r>
            <a:endParaRPr lang="en-US" sz="1900" dirty="0"/>
          </a:p>
        </p:txBody>
      </p:sp>
      <p:sp>
        <p:nvSpPr>
          <p:cNvPr id="6" name="Text 3"/>
          <p:cNvSpPr/>
          <p:nvPr/>
        </p:nvSpPr>
        <p:spPr>
          <a:xfrm>
            <a:off x="863798" y="4985742"/>
            <a:ext cx="7416403" cy="814507"/>
          </a:xfrm>
          <a:prstGeom prst="rect">
            <a:avLst/>
          </a:prstGeom>
          <a:noFill/>
          <a:ln/>
        </p:spPr>
        <p:txBody>
          <a:bodyPr wrap="none" lIns="0" tIns="0" rIns="0" bIns="0" rtlCol="0" anchor="t"/>
          <a:lstStyle/>
          <a:p>
            <a:pPr marL="0" indent="0" algn="ctr">
              <a:lnSpc>
                <a:spcPts val="6400"/>
              </a:lnSpc>
              <a:buNone/>
            </a:pPr>
            <a:r>
              <a:rPr lang="en-US" sz="6400" b="1" kern="0" spc="-64" dirty="0">
                <a:solidFill>
                  <a:srgbClr val="3D3838"/>
                </a:solidFill>
                <a:latin typeface="Montserrat Bold" pitchFamily="34" charset="0"/>
                <a:ea typeface="Montserrat Bold" pitchFamily="34" charset="-122"/>
                <a:cs typeface="Montserrat Bold" pitchFamily="34" charset="-120"/>
              </a:rPr>
              <a:t>10%</a:t>
            </a:r>
            <a:endParaRPr lang="en-US" sz="6400" dirty="0"/>
          </a:p>
        </p:txBody>
      </p:sp>
      <p:sp>
        <p:nvSpPr>
          <p:cNvPr id="7" name="Text 4"/>
          <p:cNvSpPr/>
          <p:nvPr/>
        </p:nvSpPr>
        <p:spPr>
          <a:xfrm>
            <a:off x="863798" y="6108621"/>
            <a:ext cx="7416403" cy="370165"/>
          </a:xfrm>
          <a:prstGeom prst="rect">
            <a:avLst/>
          </a:prstGeom>
          <a:noFill/>
          <a:ln/>
        </p:spPr>
        <p:txBody>
          <a:bodyPr wrap="none" lIns="0" tIns="0" rIns="0" bIns="0" rtlCol="0" anchor="t"/>
          <a:lstStyle/>
          <a:p>
            <a:pPr marL="0" indent="0" algn="ctr">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Final integration tasks.</a:t>
            </a:r>
            <a:endParaRPr lang="en-US" sz="1900" dirty="0"/>
          </a:p>
        </p:txBody>
      </p:sp>
      <p:sp>
        <p:nvSpPr>
          <p:cNvPr id="8" name="Text 5"/>
          <p:cNvSpPr/>
          <p:nvPr/>
        </p:nvSpPr>
        <p:spPr>
          <a:xfrm>
            <a:off x="863798" y="6756440"/>
            <a:ext cx="7416403" cy="74033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We are finishing security enhancements, too. We are optimizing performance. User guides are also being written.</a:t>
            </a:r>
            <a:endParaRPr lang="en-US" sz="1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3798" y="1036439"/>
            <a:ext cx="12902803" cy="1402556"/>
          </a:xfrm>
          <a:prstGeom prst="rect">
            <a:avLst/>
          </a:prstGeom>
          <a:noFill/>
          <a:ln/>
        </p:spPr>
        <p:txBody>
          <a:bodyPr wrap="square" lIns="0" tIns="0" rIns="0" bIns="0" rtlCol="0" anchor="t"/>
          <a:lstStyle/>
          <a:p>
            <a:pPr marL="0" indent="0" algn="l">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Commercialization Plan for Widespread Adoption</a:t>
            </a:r>
            <a:endParaRPr lang="en-US" sz="4400" dirty="0"/>
          </a:p>
        </p:txBody>
      </p:sp>
      <p:sp>
        <p:nvSpPr>
          <p:cNvPr id="3" name="Text 1"/>
          <p:cNvSpPr/>
          <p:nvPr/>
        </p:nvSpPr>
        <p:spPr>
          <a:xfrm>
            <a:off x="2210276" y="4304586"/>
            <a:ext cx="2804874" cy="350639"/>
          </a:xfrm>
          <a:prstGeom prst="rect">
            <a:avLst/>
          </a:prstGeom>
          <a:noFill/>
          <a:ln/>
        </p:spPr>
        <p:txBody>
          <a:bodyPr wrap="none" lIns="0" tIns="0" rIns="0" bIns="0" rtlCol="0" anchor="t"/>
          <a:lstStyle/>
          <a:p>
            <a:pPr marL="0" indent="0" algn="r">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Partnerships</a:t>
            </a:r>
            <a:endParaRPr lang="en-US" sz="2200" dirty="0"/>
          </a:p>
        </p:txBody>
      </p:sp>
      <p:sp>
        <p:nvSpPr>
          <p:cNvPr id="4" name="Text 2"/>
          <p:cNvSpPr/>
          <p:nvPr/>
        </p:nvSpPr>
        <p:spPr>
          <a:xfrm>
            <a:off x="863798" y="4803219"/>
            <a:ext cx="4151352" cy="370165"/>
          </a:xfrm>
          <a:prstGeom prst="rect">
            <a:avLst/>
          </a:prstGeom>
          <a:noFill/>
          <a:ln/>
        </p:spPr>
        <p:txBody>
          <a:bodyPr wrap="none" lIns="0" tIns="0" rIns="0" bIns="0" rtlCol="0" anchor="t"/>
          <a:lstStyle/>
          <a:p>
            <a:pPr marL="0" indent="0" algn="r">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Election commissions.</a:t>
            </a:r>
            <a:endParaRPr lang="en-US" sz="1900" dirty="0"/>
          </a:p>
        </p:txBody>
      </p:sp>
      <p:pic>
        <p:nvPicPr>
          <p:cNvPr id="5" name="Image 0" descr="preencoded.png"/>
          <p:cNvPicPr>
            <a:picLocks noChangeAspect="1"/>
          </p:cNvPicPr>
          <p:nvPr/>
        </p:nvPicPr>
        <p:blipFill>
          <a:blip r:embed="rId3"/>
          <a:stretch>
            <a:fillRect/>
          </a:stretch>
        </p:blipFill>
        <p:spPr>
          <a:xfrm>
            <a:off x="5508784" y="2932628"/>
            <a:ext cx="3612713" cy="3612713"/>
          </a:xfrm>
          <a:prstGeom prst="rect">
            <a:avLst/>
          </a:prstGeom>
        </p:spPr>
      </p:pic>
      <p:sp>
        <p:nvSpPr>
          <p:cNvPr id="6" name="Shape 3"/>
          <p:cNvSpPr/>
          <p:nvPr/>
        </p:nvSpPr>
        <p:spPr>
          <a:xfrm>
            <a:off x="5267920" y="4430435"/>
            <a:ext cx="616982" cy="616982"/>
          </a:xfrm>
          <a:prstGeom prst="roundRect">
            <a:avLst>
              <a:gd name="adj" fmla="val 1480571"/>
            </a:avLst>
          </a:prstGeom>
          <a:solidFill>
            <a:srgbClr val="F2EEEE"/>
          </a:solidFill>
          <a:ln/>
        </p:spPr>
        <p:txBody>
          <a:bodyPr/>
          <a:lstStyle/>
          <a:p>
            <a:endParaRPr lang="en-US"/>
          </a:p>
        </p:txBody>
      </p:sp>
      <p:sp>
        <p:nvSpPr>
          <p:cNvPr id="7" name="Text 4"/>
          <p:cNvSpPr/>
          <p:nvPr/>
        </p:nvSpPr>
        <p:spPr>
          <a:xfrm>
            <a:off x="5437584" y="4565333"/>
            <a:ext cx="277654" cy="347067"/>
          </a:xfrm>
          <a:prstGeom prst="rect">
            <a:avLst/>
          </a:prstGeom>
          <a:noFill/>
          <a:ln/>
        </p:spPr>
        <p:txBody>
          <a:bodyPr wrap="none" lIns="0" tIns="0" rIns="0" bIns="0" rtlCol="0" anchor="t"/>
          <a:lstStyle/>
          <a:p>
            <a:pPr marL="0" indent="0" algn="l">
              <a:lnSpc>
                <a:spcPts val="3250"/>
              </a:lnSpc>
              <a:buNone/>
            </a:pPr>
            <a:r>
              <a:rPr lang="en-US" sz="2150" b="1" kern="0" spc="-19" dirty="0">
                <a:solidFill>
                  <a:srgbClr val="3D3838"/>
                </a:solidFill>
                <a:latin typeface="Montserrat Bold" pitchFamily="34" charset="0"/>
                <a:ea typeface="Montserrat Bold" pitchFamily="34" charset="-122"/>
                <a:cs typeface="Montserrat Bold" pitchFamily="34" charset="-120"/>
              </a:rPr>
              <a:t>1</a:t>
            </a:r>
            <a:endParaRPr lang="en-US" sz="2150" dirty="0"/>
          </a:p>
        </p:txBody>
      </p:sp>
      <p:sp>
        <p:nvSpPr>
          <p:cNvPr id="8" name="Text 5"/>
          <p:cNvSpPr/>
          <p:nvPr/>
        </p:nvSpPr>
        <p:spPr>
          <a:xfrm>
            <a:off x="9491662" y="3308866"/>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Marketing</a:t>
            </a:r>
            <a:endParaRPr lang="en-US" sz="2200" dirty="0"/>
          </a:p>
        </p:txBody>
      </p:sp>
      <p:sp>
        <p:nvSpPr>
          <p:cNvPr id="9" name="Text 6"/>
          <p:cNvSpPr/>
          <p:nvPr/>
        </p:nvSpPr>
        <p:spPr>
          <a:xfrm>
            <a:off x="9491662" y="3807500"/>
            <a:ext cx="4274939" cy="370165"/>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Highlight security features.</a:t>
            </a:r>
            <a:endParaRPr lang="en-US" sz="1900" dirty="0"/>
          </a:p>
        </p:txBody>
      </p:sp>
      <p:pic>
        <p:nvPicPr>
          <p:cNvPr id="10" name="Image 1" descr="preencoded.png"/>
          <p:cNvPicPr>
            <a:picLocks noChangeAspect="1"/>
          </p:cNvPicPr>
          <p:nvPr/>
        </p:nvPicPr>
        <p:blipFill>
          <a:blip r:embed="rId4"/>
          <a:stretch>
            <a:fillRect/>
          </a:stretch>
        </p:blipFill>
        <p:spPr>
          <a:xfrm>
            <a:off x="5508784" y="2932628"/>
            <a:ext cx="3612713" cy="3612713"/>
          </a:xfrm>
          <a:prstGeom prst="rect">
            <a:avLst/>
          </a:prstGeom>
        </p:spPr>
      </p:pic>
      <p:sp>
        <p:nvSpPr>
          <p:cNvPr id="11" name="Shape 7"/>
          <p:cNvSpPr/>
          <p:nvPr/>
        </p:nvSpPr>
        <p:spPr>
          <a:xfrm>
            <a:off x="7875865" y="2924770"/>
            <a:ext cx="616982" cy="616982"/>
          </a:xfrm>
          <a:prstGeom prst="roundRect">
            <a:avLst>
              <a:gd name="adj" fmla="val 1480571"/>
            </a:avLst>
          </a:prstGeom>
          <a:solidFill>
            <a:srgbClr val="F2EEEE"/>
          </a:solidFill>
          <a:ln/>
        </p:spPr>
        <p:txBody>
          <a:bodyPr/>
          <a:lstStyle/>
          <a:p>
            <a:endParaRPr lang="en-US"/>
          </a:p>
        </p:txBody>
      </p:sp>
      <p:sp>
        <p:nvSpPr>
          <p:cNvPr id="12" name="Text 8"/>
          <p:cNvSpPr/>
          <p:nvPr/>
        </p:nvSpPr>
        <p:spPr>
          <a:xfrm>
            <a:off x="8045529" y="3059668"/>
            <a:ext cx="277654" cy="347067"/>
          </a:xfrm>
          <a:prstGeom prst="rect">
            <a:avLst/>
          </a:prstGeom>
          <a:noFill/>
          <a:ln/>
        </p:spPr>
        <p:txBody>
          <a:bodyPr wrap="none" lIns="0" tIns="0" rIns="0" bIns="0" rtlCol="0" anchor="t"/>
          <a:lstStyle/>
          <a:p>
            <a:pPr marL="0" indent="0" algn="l">
              <a:lnSpc>
                <a:spcPts val="3250"/>
              </a:lnSpc>
              <a:buNone/>
            </a:pPr>
            <a:r>
              <a:rPr lang="en-US" sz="2150" b="1" kern="0" spc="-19" dirty="0">
                <a:solidFill>
                  <a:srgbClr val="3D3838"/>
                </a:solidFill>
                <a:latin typeface="Montserrat Bold" pitchFamily="34" charset="0"/>
                <a:ea typeface="Montserrat Bold" pitchFamily="34" charset="-122"/>
                <a:cs typeface="Montserrat Bold" pitchFamily="34" charset="-120"/>
              </a:rPr>
              <a:t>2</a:t>
            </a:r>
            <a:endParaRPr lang="en-US" sz="2150" dirty="0"/>
          </a:p>
        </p:txBody>
      </p:sp>
      <p:sp>
        <p:nvSpPr>
          <p:cNvPr id="13" name="Text 9"/>
          <p:cNvSpPr/>
          <p:nvPr/>
        </p:nvSpPr>
        <p:spPr>
          <a:xfrm>
            <a:off x="9491662" y="5300305"/>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Efficiency</a:t>
            </a:r>
            <a:endParaRPr lang="en-US" sz="2200" dirty="0"/>
          </a:p>
        </p:txBody>
      </p:sp>
      <p:sp>
        <p:nvSpPr>
          <p:cNvPr id="14" name="Text 10"/>
          <p:cNvSpPr/>
          <p:nvPr/>
        </p:nvSpPr>
        <p:spPr>
          <a:xfrm>
            <a:off x="9491662" y="5798939"/>
            <a:ext cx="4274939" cy="370165"/>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Promote transparency.</a:t>
            </a:r>
            <a:endParaRPr lang="en-US" sz="1900" dirty="0"/>
          </a:p>
        </p:txBody>
      </p:sp>
      <p:pic>
        <p:nvPicPr>
          <p:cNvPr id="15" name="Image 2" descr="preencoded.png"/>
          <p:cNvPicPr>
            <a:picLocks noChangeAspect="1"/>
          </p:cNvPicPr>
          <p:nvPr/>
        </p:nvPicPr>
        <p:blipFill>
          <a:blip r:embed="rId5"/>
          <a:stretch>
            <a:fillRect/>
          </a:stretch>
        </p:blipFill>
        <p:spPr>
          <a:xfrm>
            <a:off x="5508784" y="2932628"/>
            <a:ext cx="3612713" cy="3612713"/>
          </a:xfrm>
          <a:prstGeom prst="rect">
            <a:avLst/>
          </a:prstGeom>
        </p:spPr>
      </p:pic>
      <p:sp>
        <p:nvSpPr>
          <p:cNvPr id="16" name="Shape 11"/>
          <p:cNvSpPr/>
          <p:nvPr/>
        </p:nvSpPr>
        <p:spPr>
          <a:xfrm>
            <a:off x="7875865" y="5936099"/>
            <a:ext cx="616982" cy="616982"/>
          </a:xfrm>
          <a:prstGeom prst="roundRect">
            <a:avLst>
              <a:gd name="adj" fmla="val 1480571"/>
            </a:avLst>
          </a:prstGeom>
          <a:solidFill>
            <a:srgbClr val="F2EEEE"/>
          </a:solidFill>
          <a:ln/>
        </p:spPr>
        <p:txBody>
          <a:bodyPr/>
          <a:lstStyle/>
          <a:p>
            <a:endParaRPr lang="en-US"/>
          </a:p>
        </p:txBody>
      </p:sp>
      <p:sp>
        <p:nvSpPr>
          <p:cNvPr id="17" name="Text 12"/>
          <p:cNvSpPr/>
          <p:nvPr/>
        </p:nvSpPr>
        <p:spPr>
          <a:xfrm>
            <a:off x="8045529" y="6070997"/>
            <a:ext cx="277654" cy="347067"/>
          </a:xfrm>
          <a:prstGeom prst="rect">
            <a:avLst/>
          </a:prstGeom>
          <a:noFill/>
          <a:ln/>
        </p:spPr>
        <p:txBody>
          <a:bodyPr wrap="none" lIns="0" tIns="0" rIns="0" bIns="0" rtlCol="0" anchor="t"/>
          <a:lstStyle/>
          <a:p>
            <a:pPr marL="0" indent="0" algn="l">
              <a:lnSpc>
                <a:spcPts val="3250"/>
              </a:lnSpc>
              <a:buNone/>
            </a:pPr>
            <a:r>
              <a:rPr lang="en-US" sz="2150" b="1" kern="0" spc="-19" dirty="0">
                <a:solidFill>
                  <a:srgbClr val="3D3838"/>
                </a:solidFill>
                <a:latin typeface="Montserrat Bold" pitchFamily="34" charset="0"/>
                <a:ea typeface="Montserrat Bold" pitchFamily="34" charset="-122"/>
                <a:cs typeface="Montserrat Bold" pitchFamily="34" charset="-120"/>
              </a:rPr>
              <a:t>3</a:t>
            </a:r>
            <a:endParaRPr lang="en-US" sz="2150" dirty="0"/>
          </a:p>
        </p:txBody>
      </p:sp>
      <p:sp>
        <p:nvSpPr>
          <p:cNvPr id="18" name="Text 13"/>
          <p:cNvSpPr/>
          <p:nvPr/>
        </p:nvSpPr>
        <p:spPr>
          <a:xfrm>
            <a:off x="863798" y="6822996"/>
            <a:ext cx="12902803" cy="370165"/>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Our budget is allocated for testing and documentation. We will focus on disseminating results.</a:t>
            </a:r>
            <a:endParaRPr lang="en-US" sz="1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3798" y="1583293"/>
            <a:ext cx="5609749" cy="701278"/>
          </a:xfrm>
          <a:prstGeom prst="rect">
            <a:avLst/>
          </a:prstGeom>
          <a:noFill/>
          <a:ln/>
        </p:spPr>
        <p:txBody>
          <a:bodyPr wrap="none" lIns="0" tIns="0" rIns="0" bIns="0" rtlCol="0" anchor="t"/>
          <a:lstStyle/>
          <a:p>
            <a:pPr marL="0" indent="0" algn="l">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References</a:t>
            </a:r>
            <a:endParaRPr lang="en-US" sz="4400" dirty="0"/>
          </a:p>
        </p:txBody>
      </p:sp>
      <p:sp>
        <p:nvSpPr>
          <p:cNvPr id="3" name="Text 1"/>
          <p:cNvSpPr/>
          <p:nvPr/>
        </p:nvSpPr>
        <p:spPr>
          <a:xfrm>
            <a:off x="863798" y="2778204"/>
            <a:ext cx="12902803" cy="740331"/>
          </a:xfrm>
          <a:prstGeom prst="rect">
            <a:avLst/>
          </a:prstGeom>
          <a:noFill/>
          <a:ln/>
        </p:spPr>
        <p:txBody>
          <a:bodyPr wrap="square" lIns="0" tIns="0" rIns="0" bIns="0" rtlCol="0" anchor="t"/>
          <a:lstStyle/>
          <a:p>
            <a:pPr marL="342900" indent="-342900" algn="l">
              <a:lnSpc>
                <a:spcPts val="2900"/>
              </a:lnSpc>
              <a:buSzPct val="100000"/>
              <a:buFont typeface="+mj-lt"/>
              <a:buAutoNum type="arabicPeriod"/>
            </a:pPr>
            <a:r>
              <a:rPr lang="en-US" sz="1900" dirty="0">
                <a:solidFill>
                  <a:srgbClr val="3D3838"/>
                </a:solidFill>
                <a:latin typeface="Source Sans Pro" pitchFamily="34" charset="0"/>
                <a:ea typeface="Source Sans Pro" pitchFamily="34" charset="-122"/>
                <a:cs typeface="Source Sans Pro" pitchFamily="34" charset="-120"/>
              </a:rPr>
              <a:t>E. Ben-Sasson, A. Chiesa, E. Tromer, and M. Virza, "Scalable Zero-Knowledge via Cycles of Elliptic Curves," </a:t>
            </a:r>
            <a:r>
              <a:rPr lang="en-US" sz="1900" i="1" dirty="0">
                <a:solidFill>
                  <a:srgbClr val="3D3838"/>
                </a:solidFill>
                <a:latin typeface="Source Sans Pro" pitchFamily="34" charset="0"/>
                <a:ea typeface="Source Sans Pro" pitchFamily="34" charset="-122"/>
                <a:cs typeface="Source Sans Pro" pitchFamily="34" charset="-120"/>
              </a:rPr>
              <a:t>Advances in Cryptology – CRYPTO 2014</a:t>
            </a:r>
            <a:r>
              <a:rPr lang="en-US" sz="1900" dirty="0">
                <a:solidFill>
                  <a:srgbClr val="3D3838"/>
                </a:solidFill>
                <a:latin typeface="Source Sans Pro" pitchFamily="34" charset="0"/>
                <a:ea typeface="Source Sans Pro" pitchFamily="34" charset="-122"/>
                <a:cs typeface="Source Sans Pro" pitchFamily="34" charset="-120"/>
              </a:rPr>
              <a:t>, 2014, pp. 276-294.</a:t>
            </a:r>
            <a:endParaRPr lang="en-US" sz="1900" dirty="0"/>
          </a:p>
        </p:txBody>
      </p:sp>
      <p:sp>
        <p:nvSpPr>
          <p:cNvPr id="4" name="Text 2"/>
          <p:cNvSpPr/>
          <p:nvPr/>
        </p:nvSpPr>
        <p:spPr>
          <a:xfrm>
            <a:off x="863798" y="3604855"/>
            <a:ext cx="12902803" cy="740331"/>
          </a:xfrm>
          <a:prstGeom prst="rect">
            <a:avLst/>
          </a:prstGeom>
          <a:noFill/>
          <a:ln/>
        </p:spPr>
        <p:txBody>
          <a:bodyPr wrap="square" lIns="0" tIns="0" rIns="0" bIns="0" rtlCol="0" anchor="t"/>
          <a:lstStyle/>
          <a:p>
            <a:pPr marL="342900" indent="-342900" algn="l">
              <a:lnSpc>
                <a:spcPts val="2900"/>
              </a:lnSpc>
              <a:buSzPct val="100000"/>
              <a:buFont typeface="+mj-lt"/>
              <a:buAutoNum type="arabicPeriod" startAt="2"/>
            </a:pPr>
            <a:r>
              <a:rPr lang="en-US" sz="1900" dirty="0">
                <a:solidFill>
                  <a:srgbClr val="3D3838"/>
                </a:solidFill>
                <a:latin typeface="Source Sans Pro" pitchFamily="34" charset="0"/>
                <a:ea typeface="Source Sans Pro" pitchFamily="34" charset="-122"/>
                <a:cs typeface="Source Sans Pro" pitchFamily="34" charset="-120"/>
              </a:rPr>
              <a:t>S. Majumder, "Design and Implementation of an E-Voting System," </a:t>
            </a:r>
            <a:r>
              <a:rPr lang="en-US" sz="1900" i="1" dirty="0">
                <a:solidFill>
                  <a:srgbClr val="3D3838"/>
                </a:solidFill>
                <a:latin typeface="Source Sans Pro" pitchFamily="34" charset="0"/>
                <a:ea typeface="Source Sans Pro" pitchFamily="34" charset="-122"/>
                <a:cs typeface="Source Sans Pro" pitchFamily="34" charset="-120"/>
              </a:rPr>
              <a:t>ScienceDirect</a:t>
            </a:r>
            <a:r>
              <a:rPr lang="en-US" sz="1900" dirty="0">
                <a:solidFill>
                  <a:srgbClr val="3D3838"/>
                </a:solidFill>
                <a:latin typeface="Source Sans Pro" pitchFamily="34" charset="0"/>
                <a:ea typeface="Source Sans Pro" pitchFamily="34" charset="-122"/>
                <a:cs typeface="Source Sans Pro" pitchFamily="34" charset="-120"/>
              </a:rPr>
              <a:t>, 2021. [Online]. Available: </a:t>
            </a:r>
            <a:r>
              <a:rPr lang="en-US" sz="1900" u="sng" dirty="0">
                <a:solidFill>
                  <a:srgbClr val="2D2E34"/>
                </a:solidFill>
                <a:latin typeface="Source Sans Pro" pitchFamily="34" charset="0"/>
                <a:ea typeface="Source Sans Pro" pitchFamily="34" charset="-122"/>
                <a:cs typeface="Source Sans Pro" pitchFamily="34" charset="-120"/>
                <a:hlinkClick r:id="rId3">
                  <a:extLst>
                    <a:ext uri="{A12FA001-AC4F-418D-AE19-62706E023703}">
                      <ahyp:hlinkClr xmlns:ahyp="http://schemas.microsoft.com/office/drawing/2018/hyperlinkcolor" val="tx"/>
                    </a:ext>
                  </a:extLst>
                </a:hlinkClick>
              </a:rPr>
              <a:t>https://www.sciencedirect.com/science/article/abs/pii/S0306457321000947</a:t>
            </a:r>
            <a:r>
              <a:rPr lang="en-US" sz="1900" dirty="0">
                <a:solidFill>
                  <a:srgbClr val="3D3838"/>
                </a:solidFill>
                <a:latin typeface="Source Sans Pro" pitchFamily="34" charset="0"/>
                <a:ea typeface="Source Sans Pro" pitchFamily="34" charset="-122"/>
                <a:cs typeface="Source Sans Pro" pitchFamily="34" charset="-120"/>
              </a:rPr>
              <a:t>.</a:t>
            </a:r>
            <a:endParaRPr lang="en-US" sz="1900" dirty="0"/>
          </a:p>
        </p:txBody>
      </p:sp>
      <p:sp>
        <p:nvSpPr>
          <p:cNvPr id="5" name="Text 3"/>
          <p:cNvSpPr/>
          <p:nvPr/>
        </p:nvSpPr>
        <p:spPr>
          <a:xfrm>
            <a:off x="863798" y="4431506"/>
            <a:ext cx="12902803" cy="740331"/>
          </a:xfrm>
          <a:prstGeom prst="rect">
            <a:avLst/>
          </a:prstGeom>
          <a:noFill/>
          <a:ln/>
        </p:spPr>
        <p:txBody>
          <a:bodyPr wrap="square" lIns="0" tIns="0" rIns="0" bIns="0" rtlCol="0" anchor="t"/>
          <a:lstStyle/>
          <a:p>
            <a:pPr marL="342900" indent="-342900" algn="l">
              <a:lnSpc>
                <a:spcPts val="2900"/>
              </a:lnSpc>
              <a:buSzPct val="100000"/>
              <a:buFont typeface="+mj-lt"/>
              <a:buAutoNum type="arabicPeriod" startAt="3"/>
            </a:pPr>
            <a:r>
              <a:rPr lang="en-US" sz="1900" dirty="0">
                <a:solidFill>
                  <a:srgbClr val="3D3838"/>
                </a:solidFill>
                <a:latin typeface="Source Sans Pro" pitchFamily="34" charset="0"/>
                <a:ea typeface="Source Sans Pro" pitchFamily="34" charset="-122"/>
                <a:cs typeface="Source Sans Pro" pitchFamily="34" charset="-120"/>
              </a:rPr>
              <a:t>S. Setty, "Spartan: Efficient and general-purpose zkSNARKs without trusted setup," in </a:t>
            </a:r>
            <a:r>
              <a:rPr lang="en-US" sz="1900" i="1" dirty="0">
                <a:solidFill>
                  <a:srgbClr val="3D3838"/>
                </a:solidFill>
                <a:latin typeface="Source Sans Pro" pitchFamily="34" charset="0"/>
                <a:ea typeface="Source Sans Pro" pitchFamily="34" charset="-122"/>
                <a:cs typeface="Source Sans Pro" pitchFamily="34" charset="-120"/>
              </a:rPr>
              <a:t>Proceedings of the 2019 ACM SIGSAC Conference on Computer and Communications Security (CCS '19)</a:t>
            </a:r>
            <a:r>
              <a:rPr lang="en-US" sz="1900" dirty="0">
                <a:solidFill>
                  <a:srgbClr val="3D3838"/>
                </a:solidFill>
                <a:latin typeface="Source Sans Pro" pitchFamily="34" charset="0"/>
                <a:ea typeface="Source Sans Pro" pitchFamily="34" charset="-122"/>
                <a:cs typeface="Source Sans Pro" pitchFamily="34" charset="-120"/>
              </a:rPr>
              <a:t>, 2019, pp. 1317-1334.</a:t>
            </a:r>
            <a:endParaRPr lang="en-US" sz="1900" dirty="0"/>
          </a:p>
        </p:txBody>
      </p:sp>
      <p:sp>
        <p:nvSpPr>
          <p:cNvPr id="6" name="Text 4"/>
          <p:cNvSpPr/>
          <p:nvPr/>
        </p:nvSpPr>
        <p:spPr>
          <a:xfrm>
            <a:off x="863798" y="5258157"/>
            <a:ext cx="12902803" cy="740331"/>
          </a:xfrm>
          <a:prstGeom prst="rect">
            <a:avLst/>
          </a:prstGeom>
          <a:noFill/>
          <a:ln/>
        </p:spPr>
        <p:txBody>
          <a:bodyPr wrap="square" lIns="0" tIns="0" rIns="0" bIns="0" rtlCol="0" anchor="t"/>
          <a:lstStyle/>
          <a:p>
            <a:pPr marL="342900" indent="-342900" algn="l">
              <a:lnSpc>
                <a:spcPts val="2900"/>
              </a:lnSpc>
              <a:buSzPct val="100000"/>
              <a:buFont typeface="+mj-lt"/>
              <a:buAutoNum type="arabicPeriod" startAt="4"/>
            </a:pPr>
            <a:r>
              <a:rPr lang="en-US" sz="1900" dirty="0">
                <a:solidFill>
                  <a:srgbClr val="3D3838"/>
                </a:solidFill>
                <a:latin typeface="Source Sans Pro" pitchFamily="34" charset="0"/>
                <a:ea typeface="Source Sans Pro" pitchFamily="34" charset="-122"/>
                <a:cs typeface="Source Sans Pro" pitchFamily="34" charset="-120"/>
              </a:rPr>
              <a:t>E. Ben-Sasson, A. Chiesa, E. Goren, and S. Vadhan, "Scalable Transparent Proofs," </a:t>
            </a:r>
            <a:r>
              <a:rPr lang="en-US" sz="1900" i="1" dirty="0">
                <a:solidFill>
                  <a:srgbClr val="3D3838"/>
                </a:solidFill>
                <a:latin typeface="Source Sans Pro" pitchFamily="34" charset="0"/>
                <a:ea typeface="Source Sans Pro" pitchFamily="34" charset="-122"/>
                <a:cs typeface="Source Sans Pro" pitchFamily="34" charset="-120"/>
              </a:rPr>
              <a:t>IEEE Transactions on Information Theory</a:t>
            </a:r>
            <a:r>
              <a:rPr lang="en-US" sz="1900" dirty="0">
                <a:solidFill>
                  <a:srgbClr val="3D3838"/>
                </a:solidFill>
                <a:latin typeface="Source Sans Pro" pitchFamily="34" charset="0"/>
                <a:ea typeface="Source Sans Pro" pitchFamily="34" charset="-122"/>
                <a:cs typeface="Source Sans Pro" pitchFamily="34" charset="-120"/>
              </a:rPr>
              <a:t>, vol. 60, no. 12, pp. 6972-6992, Dec. 2014, doi: 10.1109/TIT.2014.2364747.</a:t>
            </a:r>
            <a:endParaRPr lang="en-US" sz="1900" dirty="0"/>
          </a:p>
        </p:txBody>
      </p:sp>
      <p:sp>
        <p:nvSpPr>
          <p:cNvPr id="7" name="Text 5"/>
          <p:cNvSpPr/>
          <p:nvPr/>
        </p:nvSpPr>
        <p:spPr>
          <a:xfrm>
            <a:off x="863798" y="6276142"/>
            <a:ext cx="12902803" cy="370165"/>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These works provide a solid foundation. We have designed our e-voting system around these concepts.</a:t>
            </a:r>
            <a:endParaRPr lang="en-US" sz="1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14400" y="314266"/>
            <a:ext cx="12070080" cy="1740908"/>
          </a:xfrm>
        </p:spPr>
        <p:txBody>
          <a:bodyPr/>
          <a:lstStyle/>
          <a:p>
            <a:r>
              <a:rPr lang="en-US" dirty="0"/>
              <a:t>IT21318252 | Rafeek A.M</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4294967295"/>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5FB98E66-DBD5-4B29-AC68-A58A70C64231}"/>
              </a:ext>
            </a:extLst>
          </p:cNvPr>
          <p:cNvSpPr/>
          <p:nvPr/>
        </p:nvSpPr>
        <p:spPr>
          <a:xfrm>
            <a:off x="3158923" y="7791449"/>
            <a:ext cx="8179638" cy="43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60" b="1" dirty="0">
                <a:solidFill>
                  <a:schemeClr val="tx1"/>
                </a:solidFill>
              </a:rPr>
              <a:t>IT21318252</a:t>
            </a:r>
            <a:r>
              <a:rPr lang="en-US" sz="2160" dirty="0">
                <a:solidFill>
                  <a:schemeClr val="tx1"/>
                </a:solidFill>
              </a:rPr>
              <a:t>   |   </a:t>
            </a:r>
            <a:r>
              <a:rPr lang="en-US" sz="2160" dirty="0" err="1">
                <a:solidFill>
                  <a:schemeClr val="tx1"/>
                </a:solidFill>
              </a:rPr>
              <a:t>Rafeek</a:t>
            </a:r>
            <a:r>
              <a:rPr lang="en-US" sz="2160" dirty="0">
                <a:solidFill>
                  <a:schemeClr val="tx1"/>
                </a:solidFill>
              </a:rPr>
              <a:t> A.M | 24-25J-136</a:t>
            </a:r>
          </a:p>
        </p:txBody>
      </p:sp>
      <p:pic>
        <p:nvPicPr>
          <p:cNvPr id="3" name="Picture 2" descr="A person in a purple shirt&#10;&#10;Description automatically generated">
            <a:extLst>
              <a:ext uri="{FF2B5EF4-FFF2-40B4-BE49-F238E27FC236}">
                <a16:creationId xmlns:a16="http://schemas.microsoft.com/office/drawing/2014/main" id="{6DDF2B98-4996-E56E-158C-B76C35299E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1758660" y="169315"/>
            <a:ext cx="3041053" cy="2702426"/>
          </a:xfrm>
          <a:prstGeom prst="rect">
            <a:avLst/>
          </a:prstGeom>
        </p:spPr>
      </p:pic>
      <p:sp>
        <p:nvSpPr>
          <p:cNvPr id="2" name="Title 4">
            <a:extLst>
              <a:ext uri="{FF2B5EF4-FFF2-40B4-BE49-F238E27FC236}">
                <a16:creationId xmlns:a16="http://schemas.microsoft.com/office/drawing/2014/main" id="{D816D072-CA81-C772-3F47-D731B155369D}"/>
              </a:ext>
            </a:extLst>
          </p:cNvPr>
          <p:cNvSpPr txBox="1">
            <a:spLocks/>
          </p:cNvSpPr>
          <p:nvPr/>
        </p:nvSpPr>
        <p:spPr>
          <a:xfrm>
            <a:off x="914400" y="2593605"/>
            <a:ext cx="10728064" cy="894902"/>
          </a:xfrm>
          <a:prstGeom prst="rect">
            <a:avLst/>
          </a:prstGeom>
        </p:spPr>
        <p:txBody>
          <a:bodyPr vert="horz" lIns="109728" tIns="54864" rIns="109728" bIns="54864"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2400" i="1" dirty="0"/>
              <a:t>Dynamic Taint Analysis Framework for Secure </a:t>
            </a:r>
            <a:r>
              <a:rPr lang="en-US" sz="2400" i="1" dirty="0" err="1"/>
              <a:t>i</a:t>
            </a:r>
            <a:r>
              <a:rPr lang="en-US" sz="2400" i="1" dirty="0"/>
              <a:t>-Voting Systems</a:t>
            </a:r>
            <a:r>
              <a:rPr lang="en-US" sz="2400" dirty="0"/>
              <a:t>.</a:t>
            </a:r>
            <a:endParaRPr lang="en-US" sz="2400" b="0" cap="none" dirty="0"/>
          </a:p>
        </p:txBody>
      </p:sp>
    </p:spTree>
    <p:extLst>
      <p:ext uri="{BB962C8B-B14F-4D97-AF65-F5344CB8AC3E}">
        <p14:creationId xmlns:p14="http://schemas.microsoft.com/office/powerpoint/2010/main" val="2982273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3158923" y="7791449"/>
            <a:ext cx="8179638" cy="43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60" b="1" dirty="0">
                <a:solidFill>
                  <a:schemeClr val="tx1"/>
                </a:solidFill>
              </a:rPr>
              <a:t>IT21318252</a:t>
            </a:r>
            <a:r>
              <a:rPr lang="en-US" sz="2160" dirty="0">
                <a:solidFill>
                  <a:schemeClr val="tx1"/>
                </a:solidFill>
              </a:rPr>
              <a:t>  |   </a:t>
            </a:r>
            <a:r>
              <a:rPr lang="en-US" sz="2160" dirty="0" err="1">
                <a:solidFill>
                  <a:schemeClr val="tx1"/>
                </a:solidFill>
              </a:rPr>
              <a:t>Rafeek</a:t>
            </a:r>
            <a:r>
              <a:rPr lang="en-US" sz="2160" dirty="0">
                <a:solidFill>
                  <a:schemeClr val="tx1"/>
                </a:solidFill>
              </a:rPr>
              <a:t> A.M | 24-25J-136</a:t>
            </a:r>
          </a:p>
        </p:txBody>
      </p:sp>
      <p:sp>
        <p:nvSpPr>
          <p:cNvPr id="10" name="Rectangle 3">
            <a:extLst>
              <a:ext uri="{FF2B5EF4-FFF2-40B4-BE49-F238E27FC236}">
                <a16:creationId xmlns:a16="http://schemas.microsoft.com/office/drawing/2014/main" id="{3DB05826-84E6-9822-E974-F31C2A018F6B}"/>
              </a:ext>
            </a:extLst>
          </p:cNvPr>
          <p:cNvSpPr>
            <a:spLocks noChangeArrowheads="1"/>
          </p:cNvSpPr>
          <p:nvPr/>
        </p:nvSpPr>
        <p:spPr bwMode="auto">
          <a:xfrm>
            <a:off x="945328" y="2422553"/>
            <a:ext cx="12138496" cy="1588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n-US" altLang="en-US" sz="2400" dirty="0">
                <a:latin typeface="Arial" panose="020B0604020202020204" pitchFamily="34" charset="0"/>
              </a:rPr>
              <a:t>Current </a:t>
            </a:r>
            <a:r>
              <a:rPr lang="en-US" altLang="en-US" sz="2400" dirty="0" err="1">
                <a:latin typeface="Arial" panose="020B0604020202020204" pitchFamily="34" charset="0"/>
              </a:rPr>
              <a:t>i</a:t>
            </a:r>
            <a:r>
              <a:rPr lang="en-US" altLang="en-US" sz="2400" dirty="0">
                <a:latin typeface="Arial" panose="020B0604020202020204" pitchFamily="34" charset="0"/>
              </a:rPr>
              <a:t>-voting systems are vulnerable to:</a:t>
            </a:r>
          </a:p>
          <a:p>
            <a:pPr marL="411480" indent="-411480" defTabSz="1097280" eaLnBrk="0" fontAlgn="base" hangingPunct="0">
              <a:spcBef>
                <a:spcPct val="0"/>
              </a:spcBef>
              <a:spcAft>
                <a:spcPct val="0"/>
              </a:spcAft>
              <a:buFont typeface="Arial" panose="020B0604020202020204" pitchFamily="34" charset="0"/>
              <a:buChar char="•"/>
            </a:pPr>
            <a:r>
              <a:rPr lang="en-US" altLang="en-US" sz="2400" dirty="0">
                <a:latin typeface="Arial" panose="020B0604020202020204" pitchFamily="34" charset="0"/>
              </a:rPr>
              <a:t>Data tampering during transit.</a:t>
            </a:r>
          </a:p>
          <a:p>
            <a:pPr marL="411480" indent="-411480" defTabSz="1097280" eaLnBrk="0" fontAlgn="base" hangingPunct="0">
              <a:spcBef>
                <a:spcPct val="0"/>
              </a:spcBef>
              <a:spcAft>
                <a:spcPct val="0"/>
              </a:spcAft>
              <a:buFont typeface="Arial" panose="020B0604020202020204" pitchFamily="34" charset="0"/>
              <a:buChar char="•"/>
            </a:pPr>
            <a:r>
              <a:rPr lang="en-US" altLang="en-US" sz="2400" dirty="0">
                <a:latin typeface="Arial" panose="020B0604020202020204" pitchFamily="34" charset="0"/>
              </a:rPr>
              <a:t>Malware injections into sensitive data flows.</a:t>
            </a:r>
          </a:p>
          <a:p>
            <a:pPr marL="411480" indent="-411480" defTabSz="1097280" eaLnBrk="0" fontAlgn="base" hangingPunct="0">
              <a:spcBef>
                <a:spcPct val="0"/>
              </a:spcBef>
              <a:spcAft>
                <a:spcPct val="0"/>
              </a:spcAft>
              <a:buFont typeface="Arial" panose="020B0604020202020204" pitchFamily="34" charset="0"/>
              <a:buChar char="•"/>
            </a:pPr>
            <a:r>
              <a:rPr lang="en-US" altLang="en-US" sz="2400" dirty="0">
                <a:latin typeface="Arial" panose="020B0604020202020204" pitchFamily="34" charset="0"/>
              </a:rPr>
              <a:t>Bypassing of critical validations.</a:t>
            </a:r>
          </a:p>
        </p:txBody>
      </p:sp>
      <p:sp>
        <p:nvSpPr>
          <p:cNvPr id="11" name="Title 4">
            <a:extLst>
              <a:ext uri="{FF2B5EF4-FFF2-40B4-BE49-F238E27FC236}">
                <a16:creationId xmlns:a16="http://schemas.microsoft.com/office/drawing/2014/main" id="{2ED85AD7-2707-1ED7-8A9C-497F780A5E0A}"/>
              </a:ext>
            </a:extLst>
          </p:cNvPr>
          <p:cNvSpPr txBox="1">
            <a:spLocks/>
          </p:cNvSpPr>
          <p:nvPr/>
        </p:nvSpPr>
        <p:spPr>
          <a:xfrm>
            <a:off x="945328" y="1313419"/>
            <a:ext cx="4548976" cy="822960"/>
          </a:xfrm>
          <a:prstGeom prst="rect">
            <a:avLst/>
          </a:prstGeom>
        </p:spPr>
        <p:txBody>
          <a:bodyPr vert="horz" lIns="109728" tIns="54864" rIns="109728" bIns="54864"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3600" dirty="0"/>
              <a:t>Research problem</a:t>
            </a:r>
          </a:p>
        </p:txBody>
      </p:sp>
      <p:sp>
        <p:nvSpPr>
          <p:cNvPr id="12" name="Rectangle 3">
            <a:extLst>
              <a:ext uri="{FF2B5EF4-FFF2-40B4-BE49-F238E27FC236}">
                <a16:creationId xmlns:a16="http://schemas.microsoft.com/office/drawing/2014/main" id="{F169C301-A3F4-9275-0C49-F71D6709CEC0}"/>
              </a:ext>
            </a:extLst>
          </p:cNvPr>
          <p:cNvSpPr>
            <a:spLocks noChangeArrowheads="1"/>
          </p:cNvSpPr>
          <p:nvPr/>
        </p:nvSpPr>
        <p:spPr bwMode="auto">
          <a:xfrm>
            <a:off x="945328" y="5592902"/>
            <a:ext cx="12138496" cy="84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marL="411480" indent="-411480" eaLnBrk="0" fontAlgn="base" hangingPunct="0">
              <a:spcBef>
                <a:spcPct val="0"/>
              </a:spcBef>
              <a:spcAft>
                <a:spcPct val="0"/>
              </a:spcAft>
              <a:buFont typeface="Arial" panose="020B0604020202020204" pitchFamily="34" charset="0"/>
              <a:buChar char="•"/>
            </a:pPr>
            <a:r>
              <a:rPr lang="en-US" sz="2400" dirty="0">
                <a:latin typeface="Arial" panose="020B0604020202020204" pitchFamily="34" charset="0"/>
              </a:rPr>
              <a:t>There is no real-time mechanism to track, validate, and monitor the flow of sensitive data in </a:t>
            </a:r>
            <a:r>
              <a:rPr lang="en-US" sz="2400" dirty="0" err="1">
                <a:latin typeface="Arial" panose="020B0604020202020204" pitchFamily="34" charset="0"/>
              </a:rPr>
              <a:t>i</a:t>
            </a:r>
            <a:r>
              <a:rPr lang="en-US" sz="2400" dirty="0">
                <a:latin typeface="Arial" panose="020B0604020202020204" pitchFamily="34" charset="0"/>
              </a:rPr>
              <a:t>-voting systems.</a:t>
            </a:r>
            <a:endParaRPr lang="en-US" altLang="en-US" sz="2400" dirty="0">
              <a:latin typeface="Arial" panose="020B0604020202020204" pitchFamily="34" charset="0"/>
            </a:endParaRPr>
          </a:p>
        </p:txBody>
      </p:sp>
      <p:sp>
        <p:nvSpPr>
          <p:cNvPr id="13" name="Title 4">
            <a:extLst>
              <a:ext uri="{FF2B5EF4-FFF2-40B4-BE49-F238E27FC236}">
                <a16:creationId xmlns:a16="http://schemas.microsoft.com/office/drawing/2014/main" id="{32EB68E7-B7D2-A0B1-3586-558B81AEC059}"/>
              </a:ext>
            </a:extLst>
          </p:cNvPr>
          <p:cNvSpPr txBox="1">
            <a:spLocks/>
          </p:cNvSpPr>
          <p:nvPr/>
        </p:nvSpPr>
        <p:spPr>
          <a:xfrm>
            <a:off x="1080707" y="4663440"/>
            <a:ext cx="4548976" cy="822960"/>
          </a:xfrm>
          <a:prstGeom prst="rect">
            <a:avLst/>
          </a:prstGeom>
        </p:spPr>
        <p:txBody>
          <a:bodyPr vert="horz" lIns="109728" tIns="54864" rIns="109728" bIns="54864" rtlCol="0" anchor="t">
            <a:normAutofit fontScale="92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3600" dirty="0"/>
              <a:t>Problem statement</a:t>
            </a:r>
          </a:p>
        </p:txBody>
      </p:sp>
      <p:sp>
        <p:nvSpPr>
          <p:cNvPr id="5" name="Rectangle 3">
            <a:extLst>
              <a:ext uri="{FF2B5EF4-FFF2-40B4-BE49-F238E27FC236}">
                <a16:creationId xmlns:a16="http://schemas.microsoft.com/office/drawing/2014/main" id="{3DA65DF0-E11A-3FD5-E246-0E2B16CC320F}"/>
              </a:ext>
            </a:extLst>
          </p:cNvPr>
          <p:cNvSpPr>
            <a:spLocks noChangeArrowheads="1"/>
          </p:cNvSpPr>
          <p:nvPr/>
        </p:nvSpPr>
        <p:spPr bwMode="auto">
          <a:xfrm>
            <a:off x="3133519" y="1778358"/>
            <a:ext cx="221664" cy="77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endParaRPr lang="en-US" altLang="en-US" sz="2160" dirty="0">
              <a:latin typeface="Arial" panose="020B0604020202020204" pitchFamily="34" charset="0"/>
            </a:endParaRPr>
          </a:p>
          <a:p>
            <a:pPr defTabSz="1097280" eaLnBrk="0" fontAlgn="base" hangingPunct="0">
              <a:spcBef>
                <a:spcPct val="0"/>
              </a:spcBef>
              <a:spcAft>
                <a:spcPct val="0"/>
              </a:spcAft>
            </a:pPr>
            <a:endParaRPr lang="en-US" altLang="en-US" sz="2160" dirty="0">
              <a:latin typeface="Arial" panose="020B0604020202020204" pitchFamily="34" charset="0"/>
            </a:endParaRPr>
          </a:p>
        </p:txBody>
      </p:sp>
    </p:spTree>
    <p:extLst>
      <p:ext uri="{BB962C8B-B14F-4D97-AF65-F5344CB8AC3E}">
        <p14:creationId xmlns:p14="http://schemas.microsoft.com/office/powerpoint/2010/main" val="2444793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6F205-9543-B3D9-177F-3C032496E6D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2538A7A-52F2-1237-BCB1-07EE3E179C14}"/>
              </a:ext>
            </a:extLst>
          </p:cNvPr>
          <p:cNvSpPr/>
          <p:nvPr/>
        </p:nvSpPr>
        <p:spPr>
          <a:xfrm>
            <a:off x="3158923" y="7791449"/>
            <a:ext cx="8179638" cy="43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60" b="1" dirty="0">
                <a:solidFill>
                  <a:schemeClr val="tx1"/>
                </a:solidFill>
              </a:rPr>
              <a:t>IT21318252</a:t>
            </a:r>
            <a:r>
              <a:rPr lang="en-US" sz="2160" dirty="0">
                <a:solidFill>
                  <a:schemeClr val="tx1"/>
                </a:solidFill>
              </a:rPr>
              <a:t>  |   </a:t>
            </a:r>
            <a:r>
              <a:rPr lang="en-US" sz="2160" dirty="0" err="1">
                <a:solidFill>
                  <a:schemeClr val="tx1"/>
                </a:solidFill>
              </a:rPr>
              <a:t>Rafeek</a:t>
            </a:r>
            <a:r>
              <a:rPr lang="en-US" sz="2160" dirty="0">
                <a:solidFill>
                  <a:schemeClr val="tx1"/>
                </a:solidFill>
              </a:rPr>
              <a:t> A.M | 24-25J-136</a:t>
            </a:r>
          </a:p>
        </p:txBody>
      </p:sp>
      <p:sp>
        <p:nvSpPr>
          <p:cNvPr id="10" name="Rectangle 3">
            <a:extLst>
              <a:ext uri="{FF2B5EF4-FFF2-40B4-BE49-F238E27FC236}">
                <a16:creationId xmlns:a16="http://schemas.microsoft.com/office/drawing/2014/main" id="{8A063988-B4D6-1D7B-B09D-F2548FC3A5E1}"/>
              </a:ext>
            </a:extLst>
          </p:cNvPr>
          <p:cNvSpPr>
            <a:spLocks noChangeArrowheads="1"/>
          </p:cNvSpPr>
          <p:nvPr/>
        </p:nvSpPr>
        <p:spPr bwMode="auto">
          <a:xfrm>
            <a:off x="943010" y="2550972"/>
            <a:ext cx="12138496" cy="1218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eaLnBrk="0" fontAlgn="base" hangingPunct="0">
              <a:spcBef>
                <a:spcPct val="0"/>
              </a:spcBef>
              <a:spcAft>
                <a:spcPct val="0"/>
              </a:spcAft>
            </a:pPr>
            <a:r>
              <a:rPr lang="en-US" sz="2400" dirty="0">
                <a:latin typeface="Arial" panose="020B0604020202020204" pitchFamily="34" charset="0"/>
                <a:cs typeface="Arial" panose="020B0604020202020204" pitchFamily="34" charset="0"/>
              </a:rPr>
              <a:t>Following are the existing approaches.</a:t>
            </a:r>
          </a:p>
          <a:p>
            <a:pPr marL="411480" indent="-411480" eaLnBrk="0" fontAlgn="base" hangingPunct="0">
              <a:spcBef>
                <a:spcPct val="0"/>
              </a:spcBef>
              <a:spcAft>
                <a:spcPct val="0"/>
              </a:spcAft>
              <a:buFont typeface="Arial" panose="020B0604020202020204" pitchFamily="34" charset="0"/>
              <a:buChar char="•"/>
            </a:pPr>
            <a:r>
              <a:rPr lang="en-US" sz="2400" dirty="0">
                <a:latin typeface="Arial" panose="020B0604020202020204" pitchFamily="34" charset="0"/>
                <a:cs typeface="Arial" panose="020B0604020202020204" pitchFamily="34" charset="0"/>
              </a:rPr>
              <a:t>Focus on static analysis, which lacks runtime monitoring.</a:t>
            </a:r>
          </a:p>
          <a:p>
            <a:pPr marL="411480" indent="-411480" eaLnBrk="0" fontAlgn="base" hangingPunct="0">
              <a:spcBef>
                <a:spcPct val="0"/>
              </a:spcBef>
              <a:spcAft>
                <a:spcPct val="0"/>
              </a:spcAft>
              <a:buFont typeface="Arial" panose="020B0604020202020204" pitchFamily="34" charset="0"/>
              <a:buChar char="•"/>
            </a:pPr>
            <a:r>
              <a:rPr lang="en-US" sz="2400" dirty="0">
                <a:latin typeface="Arial" panose="020B0604020202020204" pitchFamily="34" charset="0"/>
                <a:cs typeface="Arial" panose="020B0604020202020204" pitchFamily="34" charset="0"/>
              </a:rPr>
              <a:t>Fail to provide a scalable, dynamic solution for large-scale voting systems.</a:t>
            </a:r>
          </a:p>
        </p:txBody>
      </p:sp>
      <p:sp>
        <p:nvSpPr>
          <p:cNvPr id="12" name="Rectangle 3">
            <a:extLst>
              <a:ext uri="{FF2B5EF4-FFF2-40B4-BE49-F238E27FC236}">
                <a16:creationId xmlns:a16="http://schemas.microsoft.com/office/drawing/2014/main" id="{0B19B4BE-9640-202D-B0DC-0A0F560809EB}"/>
              </a:ext>
            </a:extLst>
          </p:cNvPr>
          <p:cNvSpPr>
            <a:spLocks noChangeArrowheads="1"/>
          </p:cNvSpPr>
          <p:nvPr/>
        </p:nvSpPr>
        <p:spPr bwMode="auto">
          <a:xfrm>
            <a:off x="859030" y="4663441"/>
            <a:ext cx="12138496"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eaLnBrk="0" fontAlgn="base" hangingPunct="0">
              <a:spcBef>
                <a:spcPct val="0"/>
              </a:spcBef>
              <a:spcAft>
                <a:spcPct val="0"/>
              </a:spcAft>
            </a:pPr>
            <a:r>
              <a:rPr lang="en-US" sz="2880" b="1" cap="all" dirty="0">
                <a:latin typeface="Adobe Devanagari" pitchFamily="18" charset="0"/>
                <a:ea typeface="+mj-ea"/>
              </a:rPr>
              <a:t>Gap</a:t>
            </a:r>
            <a:r>
              <a:rPr lang="en-US" sz="2400" dirty="0">
                <a:latin typeface="Arial" panose="020B0604020202020204" pitchFamily="34" charset="0"/>
                <a:cs typeface="Arial" panose="020B0604020202020204" pitchFamily="34" charset="0"/>
              </a:rPr>
              <a:t> </a:t>
            </a:r>
          </a:p>
          <a:p>
            <a:pPr marL="411480" indent="-411480" eaLnBrk="0" fontAlgn="base" hangingPunct="0">
              <a:spcBef>
                <a:spcPct val="0"/>
              </a:spcBef>
              <a:spcAft>
                <a:spcPct val="0"/>
              </a:spcAft>
              <a:buFont typeface="Arial" panose="020B0604020202020204" pitchFamily="34" charset="0"/>
              <a:buChar char="•"/>
            </a:pPr>
            <a:r>
              <a:rPr lang="en-US" sz="2400" dirty="0">
                <a:latin typeface="Arial" panose="020B0604020202020204" pitchFamily="34" charset="0"/>
                <a:cs typeface="Arial" panose="020B0604020202020204" pitchFamily="34" charset="0"/>
              </a:rPr>
              <a:t>A lack of real-time dynamic taint analysis for detecting unauthorized data flows in </a:t>
            </a:r>
            <a:r>
              <a:rPr lang="en-US" sz="2400" dirty="0" err="1">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-voting systems.</a:t>
            </a:r>
            <a:endParaRPr lang="en-US" altLang="en-US" sz="2400" dirty="0">
              <a:latin typeface="Arial" panose="020B0604020202020204" pitchFamily="34" charset="0"/>
              <a:cs typeface="Arial" panose="020B0604020202020204" pitchFamily="34" charset="0"/>
            </a:endParaRPr>
          </a:p>
        </p:txBody>
      </p:sp>
      <p:sp>
        <p:nvSpPr>
          <p:cNvPr id="13" name="Title 4">
            <a:extLst>
              <a:ext uri="{FF2B5EF4-FFF2-40B4-BE49-F238E27FC236}">
                <a16:creationId xmlns:a16="http://schemas.microsoft.com/office/drawing/2014/main" id="{72D275F7-1B45-7F69-7040-174BA094766F}"/>
              </a:ext>
            </a:extLst>
          </p:cNvPr>
          <p:cNvSpPr txBox="1">
            <a:spLocks/>
          </p:cNvSpPr>
          <p:nvPr/>
        </p:nvSpPr>
        <p:spPr>
          <a:xfrm>
            <a:off x="859030" y="1364455"/>
            <a:ext cx="4548976" cy="822960"/>
          </a:xfrm>
          <a:prstGeom prst="rect">
            <a:avLst/>
          </a:prstGeom>
        </p:spPr>
        <p:txBody>
          <a:bodyPr vert="horz" lIns="109728" tIns="54864" rIns="109728" bIns="54864"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3600" dirty="0"/>
              <a:t>Research gap</a:t>
            </a:r>
          </a:p>
        </p:txBody>
      </p:sp>
      <p:sp>
        <p:nvSpPr>
          <p:cNvPr id="5" name="Rectangle 3">
            <a:extLst>
              <a:ext uri="{FF2B5EF4-FFF2-40B4-BE49-F238E27FC236}">
                <a16:creationId xmlns:a16="http://schemas.microsoft.com/office/drawing/2014/main" id="{BAA288EA-BE7D-5486-BFD3-296452DFFA69}"/>
              </a:ext>
            </a:extLst>
          </p:cNvPr>
          <p:cNvSpPr>
            <a:spLocks noChangeArrowheads="1"/>
          </p:cNvSpPr>
          <p:nvPr/>
        </p:nvSpPr>
        <p:spPr bwMode="auto">
          <a:xfrm>
            <a:off x="3133519" y="1778358"/>
            <a:ext cx="221664" cy="77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endParaRPr lang="en-US" altLang="en-US" sz="2160" dirty="0">
              <a:latin typeface="Arial" panose="020B0604020202020204" pitchFamily="34" charset="0"/>
            </a:endParaRPr>
          </a:p>
          <a:p>
            <a:pPr defTabSz="1097280" eaLnBrk="0" fontAlgn="base" hangingPunct="0">
              <a:spcBef>
                <a:spcPct val="0"/>
              </a:spcBef>
              <a:spcAft>
                <a:spcPct val="0"/>
              </a:spcAft>
            </a:pPr>
            <a:endParaRPr lang="en-US" altLang="en-US" sz="2160" dirty="0">
              <a:latin typeface="Arial" panose="020B0604020202020204" pitchFamily="34" charset="0"/>
            </a:endParaRPr>
          </a:p>
        </p:txBody>
      </p:sp>
    </p:spTree>
    <p:extLst>
      <p:ext uri="{BB962C8B-B14F-4D97-AF65-F5344CB8AC3E}">
        <p14:creationId xmlns:p14="http://schemas.microsoft.com/office/powerpoint/2010/main" val="3482558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3158923" y="7791449"/>
            <a:ext cx="8179638" cy="43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60" b="1" dirty="0">
                <a:solidFill>
                  <a:schemeClr val="tx1"/>
                </a:solidFill>
              </a:rPr>
              <a:t>IT21318252</a:t>
            </a:r>
            <a:r>
              <a:rPr lang="en-US" sz="2160" dirty="0">
                <a:solidFill>
                  <a:schemeClr val="tx1"/>
                </a:solidFill>
              </a:rPr>
              <a:t>  |   </a:t>
            </a:r>
            <a:r>
              <a:rPr lang="en-US" sz="2160" dirty="0" err="1">
                <a:solidFill>
                  <a:schemeClr val="tx1"/>
                </a:solidFill>
              </a:rPr>
              <a:t>Rafeek</a:t>
            </a:r>
            <a:r>
              <a:rPr lang="en-US" sz="2160" dirty="0">
                <a:solidFill>
                  <a:schemeClr val="tx1"/>
                </a:solidFill>
              </a:rPr>
              <a:t> A.M | 24-25J-136</a:t>
            </a:r>
          </a:p>
        </p:txBody>
      </p:sp>
      <p:sp>
        <p:nvSpPr>
          <p:cNvPr id="10" name="Rectangle 3">
            <a:extLst>
              <a:ext uri="{FF2B5EF4-FFF2-40B4-BE49-F238E27FC236}">
                <a16:creationId xmlns:a16="http://schemas.microsoft.com/office/drawing/2014/main" id="{3DB05826-84E6-9822-E974-F31C2A018F6B}"/>
              </a:ext>
            </a:extLst>
          </p:cNvPr>
          <p:cNvSpPr>
            <a:spLocks noChangeArrowheads="1"/>
          </p:cNvSpPr>
          <p:nvPr/>
        </p:nvSpPr>
        <p:spPr bwMode="auto">
          <a:xfrm>
            <a:off x="808142" y="2310979"/>
            <a:ext cx="12138496" cy="84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marL="411480" indent="-411480" eaLnBrk="0" fontAlgn="base" hangingPunct="0">
              <a:spcBef>
                <a:spcPct val="0"/>
              </a:spcBef>
              <a:spcAft>
                <a:spcPct val="0"/>
              </a:spcAft>
              <a:buFont typeface="Arial" panose="020B0604020202020204" pitchFamily="34" charset="0"/>
              <a:buChar char="•"/>
            </a:pPr>
            <a:r>
              <a:rPr lang="en-US" sz="2400" dirty="0">
                <a:latin typeface="Arial" panose="020B0604020202020204" pitchFamily="34" charset="0"/>
              </a:rPr>
              <a:t>Develop a framework using dynamic taint analysis to ensure secure data flows in </a:t>
            </a:r>
            <a:r>
              <a:rPr lang="en-US" sz="2400" dirty="0" err="1">
                <a:latin typeface="Arial" panose="020B0604020202020204" pitchFamily="34" charset="0"/>
              </a:rPr>
              <a:t>i</a:t>
            </a:r>
            <a:r>
              <a:rPr lang="en-US" sz="2400" dirty="0">
                <a:latin typeface="Arial" panose="020B0604020202020204" pitchFamily="34" charset="0"/>
              </a:rPr>
              <a:t>-voting systems.</a:t>
            </a:r>
            <a:endParaRPr lang="en-US" altLang="en-US" sz="2400" dirty="0">
              <a:latin typeface="Arial" panose="020B0604020202020204" pitchFamily="34" charset="0"/>
            </a:endParaRPr>
          </a:p>
        </p:txBody>
      </p:sp>
      <p:sp>
        <p:nvSpPr>
          <p:cNvPr id="11" name="Title 4">
            <a:extLst>
              <a:ext uri="{FF2B5EF4-FFF2-40B4-BE49-F238E27FC236}">
                <a16:creationId xmlns:a16="http://schemas.microsoft.com/office/drawing/2014/main" id="{2ED85AD7-2707-1ED7-8A9C-497F780A5E0A}"/>
              </a:ext>
            </a:extLst>
          </p:cNvPr>
          <p:cNvSpPr txBox="1">
            <a:spLocks/>
          </p:cNvSpPr>
          <p:nvPr/>
        </p:nvSpPr>
        <p:spPr>
          <a:xfrm>
            <a:off x="884433" y="3918114"/>
            <a:ext cx="4548976" cy="822960"/>
          </a:xfrm>
          <a:prstGeom prst="rect">
            <a:avLst/>
          </a:prstGeom>
        </p:spPr>
        <p:txBody>
          <a:bodyPr vert="horz" lIns="109728" tIns="54864" rIns="109728" bIns="54864"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3600" dirty="0"/>
              <a:t>Sub </a:t>
            </a:r>
            <a:r>
              <a:rPr lang="en-US" sz="3360" dirty="0"/>
              <a:t>Objective</a:t>
            </a:r>
          </a:p>
        </p:txBody>
      </p:sp>
      <p:sp>
        <p:nvSpPr>
          <p:cNvPr id="13" name="Title 4">
            <a:extLst>
              <a:ext uri="{FF2B5EF4-FFF2-40B4-BE49-F238E27FC236}">
                <a16:creationId xmlns:a16="http://schemas.microsoft.com/office/drawing/2014/main" id="{32EB68E7-B7D2-A0B1-3586-558B81AEC059}"/>
              </a:ext>
            </a:extLst>
          </p:cNvPr>
          <p:cNvSpPr txBox="1">
            <a:spLocks/>
          </p:cNvSpPr>
          <p:nvPr/>
        </p:nvSpPr>
        <p:spPr>
          <a:xfrm>
            <a:off x="884434" y="1269469"/>
            <a:ext cx="4548976" cy="822960"/>
          </a:xfrm>
          <a:prstGeom prst="rect">
            <a:avLst/>
          </a:prstGeom>
        </p:spPr>
        <p:txBody>
          <a:bodyPr vert="horz" lIns="109728" tIns="54864" rIns="109728" bIns="54864"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3360" dirty="0"/>
              <a:t>Primary Objective</a:t>
            </a:r>
          </a:p>
        </p:txBody>
      </p:sp>
      <p:sp>
        <p:nvSpPr>
          <p:cNvPr id="18" name="Rectangle 3">
            <a:extLst>
              <a:ext uri="{FF2B5EF4-FFF2-40B4-BE49-F238E27FC236}">
                <a16:creationId xmlns:a16="http://schemas.microsoft.com/office/drawing/2014/main" id="{361E346E-1FD7-53AF-3C6B-CA5F35DAC64F}"/>
              </a:ext>
            </a:extLst>
          </p:cNvPr>
          <p:cNvSpPr>
            <a:spLocks noChangeArrowheads="1"/>
          </p:cNvSpPr>
          <p:nvPr/>
        </p:nvSpPr>
        <p:spPr bwMode="auto">
          <a:xfrm>
            <a:off x="808142" y="4696961"/>
            <a:ext cx="8906990" cy="1588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marL="411480" indent="-411480" eaLnBrk="0" fontAlgn="base" hangingPunct="0">
              <a:spcBef>
                <a:spcPct val="0"/>
              </a:spcBef>
              <a:spcAft>
                <a:spcPct val="0"/>
              </a:spcAft>
              <a:buFont typeface="Arial" panose="020B0604020202020204" pitchFamily="34" charset="0"/>
              <a:buChar char="•"/>
            </a:pPr>
            <a:r>
              <a:rPr lang="en-US" altLang="en-US" sz="2400" dirty="0">
                <a:latin typeface="Arial" panose="020B0604020202020204" pitchFamily="34" charset="0"/>
              </a:rPr>
              <a:t>Implement Taint Modules for marking sensitive inputs.</a:t>
            </a:r>
          </a:p>
          <a:p>
            <a:pPr marL="411480" indent="-411480" eaLnBrk="0" fontAlgn="base" hangingPunct="0">
              <a:spcBef>
                <a:spcPct val="0"/>
              </a:spcBef>
              <a:spcAft>
                <a:spcPct val="0"/>
              </a:spcAft>
              <a:buFont typeface="Arial" panose="020B0604020202020204" pitchFamily="34" charset="0"/>
              <a:buChar char="•"/>
            </a:pPr>
            <a:r>
              <a:rPr lang="en-US" altLang="en-US" sz="2400" dirty="0">
                <a:latin typeface="Arial" panose="020B0604020202020204" pitchFamily="34" charset="0"/>
              </a:rPr>
              <a:t>Monitor data flows with Explicit Propagation Tracking.</a:t>
            </a:r>
          </a:p>
          <a:p>
            <a:pPr marL="411480" indent="-411480" eaLnBrk="0" fontAlgn="base" hangingPunct="0">
              <a:spcBef>
                <a:spcPct val="0"/>
              </a:spcBef>
              <a:spcAft>
                <a:spcPct val="0"/>
              </a:spcAft>
              <a:buFont typeface="Arial" panose="020B0604020202020204" pitchFamily="34" charset="0"/>
              <a:buChar char="•"/>
            </a:pPr>
            <a:r>
              <a:rPr lang="en-US" altLang="en-US" sz="2400" dirty="0">
                <a:latin typeface="Arial" panose="020B0604020202020204" pitchFamily="34" charset="0"/>
              </a:rPr>
              <a:t>Detect anomalies with Control Flow Graphs (CFGs).</a:t>
            </a:r>
          </a:p>
          <a:p>
            <a:pPr marL="411480" indent="-411480" eaLnBrk="0" fontAlgn="base" hangingPunct="0">
              <a:spcBef>
                <a:spcPct val="0"/>
              </a:spcBef>
              <a:spcAft>
                <a:spcPct val="0"/>
              </a:spcAft>
              <a:buFont typeface="Arial" panose="020B0604020202020204" pitchFamily="34" charset="0"/>
              <a:buChar char="•"/>
            </a:pPr>
            <a:r>
              <a:rPr lang="en-US" altLang="en-US" sz="2400" dirty="0">
                <a:latin typeface="Arial" panose="020B0604020202020204" pitchFamily="34" charset="0"/>
              </a:rPr>
              <a:t>Integrate visualization for better understanding and auditing. </a:t>
            </a:r>
          </a:p>
        </p:txBody>
      </p:sp>
    </p:spTree>
    <p:extLst>
      <p:ext uri="{BB962C8B-B14F-4D97-AF65-F5344CB8AC3E}">
        <p14:creationId xmlns:p14="http://schemas.microsoft.com/office/powerpoint/2010/main" val="1373949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1097280" y="183163"/>
            <a:ext cx="12435840" cy="1123325"/>
          </a:xfrm>
        </p:spPr>
        <p:txBody>
          <a:bodyPr/>
          <a:lstStyle/>
          <a:p>
            <a:r>
              <a:rPr lang="en-US" dirty="0"/>
              <a:t>Introduction to the overall project</a:t>
            </a:r>
          </a:p>
        </p:txBody>
      </p:sp>
      <p:sp>
        <p:nvSpPr>
          <p:cNvPr id="3" name="Rectangle: Rounded Corners 2">
            <a:extLst>
              <a:ext uri="{FF2B5EF4-FFF2-40B4-BE49-F238E27FC236}">
                <a16:creationId xmlns:a16="http://schemas.microsoft.com/office/drawing/2014/main" id="{034CC419-E787-0819-3BF4-B26A0967C197}"/>
              </a:ext>
            </a:extLst>
          </p:cNvPr>
          <p:cNvSpPr>
            <a:spLocks/>
          </p:cNvSpPr>
          <p:nvPr/>
        </p:nvSpPr>
        <p:spPr>
          <a:xfrm>
            <a:off x="950035" y="1188720"/>
            <a:ext cx="12857405" cy="6583680"/>
          </a:xfrm>
          <a:prstGeom prst="roundRect">
            <a:avLst>
              <a:gd name="adj" fmla="val 3679"/>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 name="TextBox 4">
            <a:extLst>
              <a:ext uri="{FF2B5EF4-FFF2-40B4-BE49-F238E27FC236}">
                <a16:creationId xmlns:a16="http://schemas.microsoft.com/office/drawing/2014/main" id="{D8CD56DD-ADCE-2FD4-D088-C3812C2BA336}"/>
              </a:ext>
            </a:extLst>
          </p:cNvPr>
          <p:cNvSpPr txBox="1"/>
          <p:nvPr/>
        </p:nvSpPr>
        <p:spPr>
          <a:xfrm>
            <a:off x="1095504" y="1456522"/>
            <a:ext cx="12356573" cy="5743111"/>
          </a:xfrm>
          <a:prstGeom prst="rect">
            <a:avLst/>
          </a:prstGeom>
          <a:noFill/>
        </p:spPr>
        <p:txBody>
          <a:bodyPr wrap="square">
            <a:spAutoFit/>
          </a:bodyPr>
          <a:lstStyle/>
          <a:p>
            <a:pPr marL="342900" indent="-342900">
              <a:buFont typeface="Arial" panose="020B0604020202020204" pitchFamily="34" charset="0"/>
              <a:buChar char="•"/>
            </a:pPr>
            <a:r>
              <a:rPr lang="en-US" sz="2160" dirty="0">
                <a:solidFill>
                  <a:srgbClr val="FFD5AB"/>
                </a:solidFill>
                <a:latin typeface="Adobe Devanagari" panose="02040503050201020203"/>
              </a:rPr>
              <a:t>Electronic voting systems offer convenience and accessibility but face challenges related to privacy, security, and transparency. This research integrates Zero Knowledge Proofs (ZKP) and blockchain technology to overcome these issues and enhance e-voting systems.</a:t>
            </a:r>
          </a:p>
          <a:p>
            <a:pPr marL="342900" indent="-342900">
              <a:buFont typeface="Arial" panose="020B0604020202020204" pitchFamily="34" charset="0"/>
              <a:buChar char="•"/>
            </a:pPr>
            <a:r>
              <a:rPr lang="en-US" sz="2160" dirty="0">
                <a:solidFill>
                  <a:srgbClr val="FFD5AB"/>
                </a:solidFill>
                <a:latin typeface="Adobe Devanagari" panose="02040503050201020203"/>
              </a:rPr>
              <a:t>Currently, 50% of the project has been successfully implemented, demonstrating significant progress in addressing the core challenges of e-voting systems. Key milestones achieved so far include:</a:t>
            </a:r>
          </a:p>
          <a:p>
            <a:endParaRPr lang="en-US" sz="2160" dirty="0">
              <a:solidFill>
                <a:srgbClr val="FFD5AB"/>
              </a:solidFill>
              <a:latin typeface="Adobe Devanagari" panose="02040503050201020203"/>
            </a:endParaRPr>
          </a:p>
          <a:p>
            <a:pPr marL="891540" lvl="1" indent="-342900">
              <a:buFont typeface="Arial" panose="020B0604020202020204" pitchFamily="34" charset="0"/>
              <a:buChar char="•"/>
            </a:pPr>
            <a:r>
              <a:rPr lang="en-US" sz="2160" dirty="0">
                <a:solidFill>
                  <a:schemeClr val="bg1"/>
                </a:solidFill>
                <a:latin typeface="Adobe Devanagari" panose="02040503050201020203"/>
              </a:rPr>
              <a:t>Enhancing Voter Privacy: The integration of ZKP has been partially implemented, enabling the validation of votes without revealing voter identities or choices.</a:t>
            </a:r>
          </a:p>
          <a:p>
            <a:pPr lvl="1"/>
            <a:endParaRPr lang="en-US" sz="2160" dirty="0">
              <a:solidFill>
                <a:schemeClr val="bg1"/>
              </a:solidFill>
              <a:latin typeface="Adobe Devanagari" panose="02040503050201020203"/>
            </a:endParaRPr>
          </a:p>
          <a:p>
            <a:pPr marL="891540" lvl="1" indent="-342900">
              <a:buFont typeface="Arial" panose="020B0604020202020204" pitchFamily="34" charset="0"/>
              <a:buChar char="•"/>
            </a:pPr>
            <a:r>
              <a:rPr lang="en-US" sz="2160" dirty="0">
                <a:solidFill>
                  <a:schemeClr val="bg1"/>
                </a:solidFill>
                <a:latin typeface="Adobe Devanagari" panose="02040503050201020203"/>
              </a:rPr>
              <a:t>Ensuring Vote Integrity: Blockchain-based vote recording mechanisms have been established to ensure immutability, prevent tampering, and provide accurate vote counts.</a:t>
            </a:r>
          </a:p>
          <a:p>
            <a:pPr marL="891540" lvl="1" indent="-342900">
              <a:buFont typeface="Arial" panose="020B0604020202020204" pitchFamily="34" charset="0"/>
              <a:buChar char="•"/>
            </a:pPr>
            <a:endParaRPr lang="en-US" sz="2160" dirty="0">
              <a:solidFill>
                <a:schemeClr val="bg1"/>
              </a:solidFill>
              <a:latin typeface="Adobe Devanagari" panose="02040503050201020203"/>
            </a:endParaRPr>
          </a:p>
          <a:p>
            <a:pPr marL="891540" lvl="1" indent="-342900">
              <a:buFont typeface="Arial" panose="020B0604020202020204" pitchFamily="34" charset="0"/>
              <a:buChar char="•"/>
            </a:pPr>
            <a:r>
              <a:rPr lang="en-US" sz="2160" dirty="0">
                <a:solidFill>
                  <a:schemeClr val="bg1"/>
                </a:solidFill>
                <a:latin typeface="Adobe Devanagari" panose="02040503050201020203"/>
              </a:rPr>
              <a:t>Achieving Transparency and Verifiability: Initial steps toward enabling public verification of election results through a transparent, decentralized ledger have been realized, while maintaining voter confidentiality.</a:t>
            </a:r>
          </a:p>
          <a:p>
            <a:pPr marL="891540" lvl="1" indent="-342900">
              <a:buFont typeface="Arial" panose="020B0604020202020204" pitchFamily="34" charset="0"/>
              <a:buChar char="•"/>
            </a:pPr>
            <a:endParaRPr lang="en-US" sz="2160" dirty="0">
              <a:solidFill>
                <a:schemeClr val="bg1"/>
              </a:solidFill>
              <a:latin typeface="Adobe Devanagari" panose="02040503050201020203"/>
            </a:endParaRPr>
          </a:p>
          <a:p>
            <a:pPr marL="891540" lvl="1" indent="-342900">
              <a:buFont typeface="Arial" panose="020B0604020202020204" pitchFamily="34" charset="0"/>
              <a:buChar char="•"/>
            </a:pPr>
            <a:r>
              <a:rPr lang="en-US" sz="2160" dirty="0">
                <a:solidFill>
                  <a:schemeClr val="bg1"/>
                </a:solidFill>
                <a:latin typeface="Adobe Devanagari" panose="02040503050201020203"/>
              </a:rPr>
              <a:t>Optimizing Performance: The groundwork for employing </a:t>
            </a:r>
            <a:r>
              <a:rPr lang="en-US" sz="2160" dirty="0" err="1">
                <a:solidFill>
                  <a:schemeClr val="bg1"/>
                </a:solidFill>
                <a:latin typeface="Adobe Devanagari" panose="02040503050201020203"/>
              </a:rPr>
              <a:t>zk</a:t>
            </a:r>
            <a:r>
              <a:rPr lang="en-US" sz="2160" dirty="0">
                <a:solidFill>
                  <a:schemeClr val="bg1"/>
                </a:solidFill>
                <a:latin typeface="Adobe Devanagari" panose="02040503050201020203"/>
              </a:rPr>
              <a:t>-SNARKs to improve system efficiency and scalability has been laid, with ongoing optimization for large-scale election scenarios.</a:t>
            </a:r>
            <a:endParaRPr lang="en-US" sz="2160" dirty="0">
              <a:solidFill>
                <a:srgbClr val="FFD5AB"/>
              </a:solidFill>
              <a:latin typeface="Adobe Devanagari" panose="02040503050201020203"/>
            </a:endParaRPr>
          </a:p>
        </p:txBody>
      </p:sp>
    </p:spTree>
    <p:extLst>
      <p:ext uri="{BB962C8B-B14F-4D97-AF65-F5344CB8AC3E}">
        <p14:creationId xmlns:p14="http://schemas.microsoft.com/office/powerpoint/2010/main" val="3436222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3158923" y="7791449"/>
            <a:ext cx="8179638" cy="43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60" b="1" dirty="0">
                <a:solidFill>
                  <a:schemeClr val="tx1"/>
                </a:solidFill>
              </a:rPr>
              <a:t>IT21318252</a:t>
            </a:r>
            <a:r>
              <a:rPr lang="en-US" sz="2160" dirty="0">
                <a:solidFill>
                  <a:schemeClr val="tx1"/>
                </a:solidFill>
              </a:rPr>
              <a:t>  |   </a:t>
            </a:r>
            <a:r>
              <a:rPr lang="en-US" sz="2160" dirty="0" err="1">
                <a:solidFill>
                  <a:schemeClr val="tx1"/>
                </a:solidFill>
              </a:rPr>
              <a:t>Rafeek</a:t>
            </a:r>
            <a:r>
              <a:rPr lang="en-US" sz="2160" dirty="0">
                <a:solidFill>
                  <a:schemeClr val="tx1"/>
                </a:solidFill>
              </a:rPr>
              <a:t> A.M |   24-25J-136</a:t>
            </a:r>
          </a:p>
        </p:txBody>
      </p:sp>
      <p:sp>
        <p:nvSpPr>
          <p:cNvPr id="10" name="Rectangle 3">
            <a:extLst>
              <a:ext uri="{FF2B5EF4-FFF2-40B4-BE49-F238E27FC236}">
                <a16:creationId xmlns:a16="http://schemas.microsoft.com/office/drawing/2014/main" id="{3DB05826-84E6-9822-E974-F31C2A018F6B}"/>
              </a:ext>
            </a:extLst>
          </p:cNvPr>
          <p:cNvSpPr>
            <a:spLocks noChangeArrowheads="1"/>
          </p:cNvSpPr>
          <p:nvPr/>
        </p:nvSpPr>
        <p:spPr bwMode="auto">
          <a:xfrm>
            <a:off x="731520" y="2518413"/>
            <a:ext cx="12138496"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n-US" sz="2160" dirty="0">
                <a:latin typeface="Arial" panose="020B0604020202020204" pitchFamily="34" charset="0"/>
                <a:cs typeface="Arial" panose="020B0604020202020204" pitchFamily="34" charset="0"/>
              </a:rPr>
              <a:t>The architecture is modular and designed for real-time detection of unauthorized data flows.</a:t>
            </a:r>
            <a:endParaRPr lang="en-US" altLang="en-US" sz="2160" dirty="0">
              <a:latin typeface="Arial" panose="020B0604020202020204" pitchFamily="34" charset="0"/>
              <a:cs typeface="Arial" panose="020B0604020202020204" pitchFamily="34" charset="0"/>
            </a:endParaRPr>
          </a:p>
        </p:txBody>
      </p:sp>
      <p:sp>
        <p:nvSpPr>
          <p:cNvPr id="13" name="Title 4">
            <a:extLst>
              <a:ext uri="{FF2B5EF4-FFF2-40B4-BE49-F238E27FC236}">
                <a16:creationId xmlns:a16="http://schemas.microsoft.com/office/drawing/2014/main" id="{32EB68E7-B7D2-A0B1-3586-558B81AEC059}"/>
              </a:ext>
            </a:extLst>
          </p:cNvPr>
          <p:cNvSpPr txBox="1">
            <a:spLocks/>
          </p:cNvSpPr>
          <p:nvPr/>
        </p:nvSpPr>
        <p:spPr>
          <a:xfrm>
            <a:off x="640081" y="1412416"/>
            <a:ext cx="5796690" cy="822960"/>
          </a:xfrm>
          <a:prstGeom prst="rect">
            <a:avLst/>
          </a:prstGeom>
        </p:spPr>
        <p:txBody>
          <a:bodyPr vert="horz" lIns="109728" tIns="54864" rIns="109728" bIns="54864"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sz="3600" dirty="0"/>
              <a:t>Architecture</a:t>
            </a:r>
          </a:p>
        </p:txBody>
      </p:sp>
      <p:sp>
        <p:nvSpPr>
          <p:cNvPr id="3" name="TextBox 2">
            <a:extLst>
              <a:ext uri="{FF2B5EF4-FFF2-40B4-BE49-F238E27FC236}">
                <a16:creationId xmlns:a16="http://schemas.microsoft.com/office/drawing/2014/main" id="{C87B5DB5-B673-480D-B1AA-D1FB9B34D14B}"/>
              </a:ext>
            </a:extLst>
          </p:cNvPr>
          <p:cNvSpPr txBox="1"/>
          <p:nvPr/>
        </p:nvSpPr>
        <p:spPr>
          <a:xfrm>
            <a:off x="731520" y="3831550"/>
            <a:ext cx="7313424" cy="461665"/>
          </a:xfrm>
          <a:prstGeom prst="rect">
            <a:avLst/>
          </a:prstGeom>
          <a:noFill/>
        </p:spPr>
        <p:txBody>
          <a:bodyPr wrap="square">
            <a:spAutoFit/>
          </a:bodyPr>
          <a:lstStyle/>
          <a:p>
            <a:r>
              <a:rPr lang="en-US" sz="2400" b="1" cap="all" dirty="0">
                <a:latin typeface="Arial" panose="020B0604020202020204" pitchFamily="34" charset="0"/>
                <a:ea typeface="+mj-ea"/>
                <a:cs typeface="Arial" panose="020B0604020202020204" pitchFamily="34" charset="0"/>
              </a:rPr>
              <a:t>Key Components</a:t>
            </a:r>
            <a:endParaRPr lang="en-US" sz="2400" dirty="0">
              <a:latin typeface="Arial" panose="020B0604020202020204" pitchFamily="34" charset="0"/>
              <a:cs typeface="Arial" panose="020B0604020202020204" pitchFamily="34" charset="0"/>
            </a:endParaRPr>
          </a:p>
        </p:txBody>
      </p:sp>
      <p:sp>
        <p:nvSpPr>
          <p:cNvPr id="5" name="Rectangle 1">
            <a:extLst>
              <a:ext uri="{FF2B5EF4-FFF2-40B4-BE49-F238E27FC236}">
                <a16:creationId xmlns:a16="http://schemas.microsoft.com/office/drawing/2014/main" id="{63C36178-EC46-418A-4FD1-D6EA0CBC0D3D}"/>
              </a:ext>
            </a:extLst>
          </p:cNvPr>
          <p:cNvSpPr>
            <a:spLocks noChangeArrowheads="1"/>
          </p:cNvSpPr>
          <p:nvPr/>
        </p:nvSpPr>
        <p:spPr bwMode="auto">
          <a:xfrm>
            <a:off x="640081" y="4754881"/>
            <a:ext cx="11868762" cy="1440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marL="411480" indent="-411480" eaLnBrk="0" fontAlgn="base" hangingPunct="0">
              <a:spcBef>
                <a:spcPct val="0"/>
              </a:spcBef>
              <a:spcAft>
                <a:spcPct val="0"/>
              </a:spcAft>
              <a:buFont typeface="Arial" panose="020B0604020202020204" pitchFamily="34" charset="0"/>
              <a:buChar char="•"/>
            </a:pPr>
            <a:r>
              <a:rPr lang="en-US" altLang="en-US" sz="2160" b="1" dirty="0">
                <a:latin typeface="Arial" panose="020B0604020202020204" pitchFamily="34" charset="0"/>
                <a:cs typeface="Arial" panose="020B0604020202020204" pitchFamily="34" charset="0"/>
              </a:rPr>
              <a:t>Taint Module: </a:t>
            </a:r>
            <a:r>
              <a:rPr lang="en-US" altLang="en-US" sz="2160" dirty="0">
                <a:latin typeface="Arial" panose="020B0604020202020204" pitchFamily="34" charset="0"/>
                <a:cs typeface="Arial" panose="020B0604020202020204" pitchFamily="34" charset="0"/>
              </a:rPr>
              <a:t>Marks user inputs as tainted for real-time tracking.</a:t>
            </a:r>
          </a:p>
          <a:p>
            <a:pPr marL="411480" indent="-411480" eaLnBrk="0" fontAlgn="base" hangingPunct="0">
              <a:spcBef>
                <a:spcPct val="0"/>
              </a:spcBef>
              <a:spcAft>
                <a:spcPct val="0"/>
              </a:spcAft>
              <a:buFont typeface="Arial" panose="020B0604020202020204" pitchFamily="34" charset="0"/>
              <a:buChar char="•"/>
            </a:pPr>
            <a:r>
              <a:rPr lang="en-US" altLang="en-US" sz="2160" b="1" dirty="0">
                <a:latin typeface="Arial" panose="020B0604020202020204" pitchFamily="34" charset="0"/>
                <a:cs typeface="Arial" panose="020B0604020202020204" pitchFamily="34" charset="0"/>
              </a:rPr>
              <a:t>Explicit Propagation Tracking: </a:t>
            </a:r>
            <a:r>
              <a:rPr lang="en-US" altLang="en-US" sz="2160" dirty="0">
                <a:latin typeface="Arial" panose="020B0604020202020204" pitchFamily="34" charset="0"/>
                <a:cs typeface="Arial" panose="020B0604020202020204" pitchFamily="34" charset="0"/>
              </a:rPr>
              <a:t>Monitors data transformations to ensure taint flow integrity.</a:t>
            </a:r>
          </a:p>
          <a:p>
            <a:pPr marL="411480" indent="-411480" eaLnBrk="0" fontAlgn="base" hangingPunct="0">
              <a:spcBef>
                <a:spcPct val="0"/>
              </a:spcBef>
              <a:spcAft>
                <a:spcPct val="0"/>
              </a:spcAft>
              <a:buFont typeface="Arial" panose="020B0604020202020204" pitchFamily="34" charset="0"/>
              <a:buChar char="•"/>
            </a:pPr>
            <a:r>
              <a:rPr lang="en-US" altLang="en-US" sz="2160" b="1" dirty="0">
                <a:latin typeface="Arial" panose="020B0604020202020204" pitchFamily="34" charset="0"/>
                <a:cs typeface="Arial" panose="020B0604020202020204" pitchFamily="34" charset="0"/>
              </a:rPr>
              <a:t>Control Flow Graphs (CFGs): </a:t>
            </a:r>
            <a:r>
              <a:rPr lang="en-US" altLang="en-US" sz="2160" dirty="0">
                <a:latin typeface="Arial" panose="020B0604020202020204" pitchFamily="34" charset="0"/>
                <a:cs typeface="Arial" panose="020B0604020202020204" pitchFamily="34" charset="0"/>
              </a:rPr>
              <a:t>Visualize data flows and highlight anomalies dynamically.</a:t>
            </a:r>
          </a:p>
          <a:p>
            <a:pPr marL="411480" indent="-411480" eaLnBrk="0" fontAlgn="base" hangingPunct="0">
              <a:spcBef>
                <a:spcPct val="0"/>
              </a:spcBef>
              <a:spcAft>
                <a:spcPct val="0"/>
              </a:spcAft>
              <a:buFont typeface="Arial" panose="020B0604020202020204" pitchFamily="34" charset="0"/>
              <a:buChar char="•"/>
            </a:pPr>
            <a:r>
              <a:rPr lang="en-US" altLang="en-US" sz="2160" b="1" dirty="0">
                <a:latin typeface="Arial" panose="020B0604020202020204" pitchFamily="34" charset="0"/>
                <a:cs typeface="Arial" panose="020B0604020202020204" pitchFamily="34" charset="0"/>
              </a:rPr>
              <a:t>Validation and Logging: </a:t>
            </a:r>
            <a:r>
              <a:rPr lang="en-US" altLang="en-US" sz="2160" dirty="0">
                <a:latin typeface="Arial" panose="020B0604020202020204" pitchFamily="34" charset="0"/>
                <a:cs typeface="Arial" panose="020B0604020202020204" pitchFamily="34" charset="0"/>
              </a:rPr>
              <a:t>Ensures data integrity and tracks taint-related events. </a:t>
            </a:r>
          </a:p>
        </p:txBody>
      </p:sp>
    </p:spTree>
    <p:extLst>
      <p:ext uri="{BB962C8B-B14F-4D97-AF65-F5344CB8AC3E}">
        <p14:creationId xmlns:p14="http://schemas.microsoft.com/office/powerpoint/2010/main" val="560174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B3567-27FF-EE74-B8D3-FD4E276C63B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9B9CA4E-2256-5773-09E4-6BFF56505BAB}"/>
              </a:ext>
            </a:extLst>
          </p:cNvPr>
          <p:cNvSpPr/>
          <p:nvPr/>
        </p:nvSpPr>
        <p:spPr>
          <a:xfrm>
            <a:off x="3158923" y="7791449"/>
            <a:ext cx="8179638" cy="43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60" b="1" dirty="0">
                <a:solidFill>
                  <a:schemeClr val="tx1"/>
                </a:solidFill>
              </a:rPr>
              <a:t>IT21318252</a:t>
            </a:r>
            <a:r>
              <a:rPr lang="en-US" sz="2160" dirty="0">
                <a:solidFill>
                  <a:schemeClr val="tx1"/>
                </a:solidFill>
              </a:rPr>
              <a:t>  |   </a:t>
            </a:r>
            <a:r>
              <a:rPr lang="en-US" sz="2160" dirty="0" err="1">
                <a:solidFill>
                  <a:schemeClr val="tx1"/>
                </a:solidFill>
              </a:rPr>
              <a:t>Rafeek</a:t>
            </a:r>
            <a:r>
              <a:rPr lang="en-US" sz="2160" dirty="0">
                <a:solidFill>
                  <a:schemeClr val="tx1"/>
                </a:solidFill>
              </a:rPr>
              <a:t> A.M |   24-25J-136</a:t>
            </a:r>
          </a:p>
        </p:txBody>
      </p:sp>
      <p:sp>
        <p:nvSpPr>
          <p:cNvPr id="16" name="TextBox 15">
            <a:extLst>
              <a:ext uri="{FF2B5EF4-FFF2-40B4-BE49-F238E27FC236}">
                <a16:creationId xmlns:a16="http://schemas.microsoft.com/office/drawing/2014/main" id="{AE9803DB-8368-7C4F-28DD-5BC24D3ED581}"/>
              </a:ext>
            </a:extLst>
          </p:cNvPr>
          <p:cNvSpPr txBox="1"/>
          <p:nvPr/>
        </p:nvSpPr>
        <p:spPr>
          <a:xfrm>
            <a:off x="914400" y="822961"/>
            <a:ext cx="7313424" cy="461665"/>
          </a:xfrm>
          <a:prstGeom prst="rect">
            <a:avLst/>
          </a:prstGeom>
          <a:noFill/>
        </p:spPr>
        <p:txBody>
          <a:bodyPr wrap="square">
            <a:spAutoFit/>
          </a:bodyPr>
          <a:lstStyle/>
          <a:p>
            <a:r>
              <a:rPr lang="en-US" sz="2400" b="1" cap="all" dirty="0">
                <a:latin typeface="Arial" panose="020B0604020202020204" pitchFamily="34" charset="0"/>
                <a:ea typeface="+mj-ea"/>
                <a:cs typeface="Arial" panose="020B0604020202020204" pitchFamily="34" charset="0"/>
              </a:rPr>
              <a:t>Architecture</a:t>
            </a:r>
            <a:endParaRPr lang="en-US" sz="24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7038E15-6285-7952-FFFB-D1749479C818}"/>
              </a:ext>
            </a:extLst>
          </p:cNvPr>
          <p:cNvPicPr>
            <a:picLocks noChangeAspect="1"/>
          </p:cNvPicPr>
          <p:nvPr/>
        </p:nvPicPr>
        <p:blipFill>
          <a:blip r:embed="rId2"/>
          <a:stretch>
            <a:fillRect/>
          </a:stretch>
        </p:blipFill>
        <p:spPr>
          <a:xfrm>
            <a:off x="852257" y="1920240"/>
            <a:ext cx="12635141" cy="4663440"/>
          </a:xfrm>
          <a:prstGeom prst="rect">
            <a:avLst/>
          </a:prstGeom>
        </p:spPr>
      </p:pic>
    </p:spTree>
    <p:extLst>
      <p:ext uri="{BB962C8B-B14F-4D97-AF65-F5344CB8AC3E}">
        <p14:creationId xmlns:p14="http://schemas.microsoft.com/office/powerpoint/2010/main" val="1677712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0" y="162109"/>
            <a:ext cx="12070080" cy="1740908"/>
          </a:xfrm>
        </p:spPr>
        <p:txBody>
          <a:bodyPr>
            <a:normAutofit/>
          </a:bodyPr>
          <a:lstStyle/>
          <a:p>
            <a:r>
              <a:rPr lang="en-US" sz="2880" b="1" cap="all" dirty="0">
                <a:latin typeface="Arial" panose="020B0604020202020204" pitchFamily="34" charset="0"/>
                <a:cs typeface="Arial" panose="020B0604020202020204" pitchFamily="34" charset="0"/>
              </a:rPr>
              <a:t>Technologies used</a:t>
            </a:r>
          </a:p>
        </p:txBody>
      </p:sp>
      <p:sp>
        <p:nvSpPr>
          <p:cNvPr id="4" name="Rectangle 3">
            <a:extLst>
              <a:ext uri="{FF2B5EF4-FFF2-40B4-BE49-F238E27FC236}">
                <a16:creationId xmlns:a16="http://schemas.microsoft.com/office/drawing/2014/main" id="{3BA87EE8-2430-48CE-B467-8BD3100BC4EF}"/>
              </a:ext>
            </a:extLst>
          </p:cNvPr>
          <p:cNvSpPr/>
          <p:nvPr/>
        </p:nvSpPr>
        <p:spPr>
          <a:xfrm>
            <a:off x="3158923" y="7791449"/>
            <a:ext cx="8179638" cy="43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60" b="1" dirty="0">
                <a:solidFill>
                  <a:schemeClr val="tx1"/>
                </a:solidFill>
              </a:rPr>
              <a:t>IT21318252</a:t>
            </a:r>
            <a:r>
              <a:rPr lang="en-US" sz="2160" dirty="0">
                <a:solidFill>
                  <a:schemeClr val="tx1"/>
                </a:solidFill>
              </a:rPr>
              <a:t>   |   </a:t>
            </a:r>
            <a:r>
              <a:rPr lang="en-US" sz="2160" dirty="0" err="1">
                <a:solidFill>
                  <a:schemeClr val="tx1"/>
                </a:solidFill>
              </a:rPr>
              <a:t>Rafeek</a:t>
            </a:r>
            <a:r>
              <a:rPr lang="en-US" sz="2160" dirty="0">
                <a:solidFill>
                  <a:schemeClr val="tx1"/>
                </a:solidFill>
              </a:rPr>
              <a:t> A.M | 24-25J-136</a:t>
            </a:r>
          </a:p>
        </p:txBody>
      </p:sp>
      <p:sp>
        <p:nvSpPr>
          <p:cNvPr id="3" name="Rectangle 1">
            <a:extLst>
              <a:ext uri="{FF2B5EF4-FFF2-40B4-BE49-F238E27FC236}">
                <a16:creationId xmlns:a16="http://schemas.microsoft.com/office/drawing/2014/main" id="{10131F31-5B31-D96B-5E51-22A6F76DAB49}"/>
              </a:ext>
            </a:extLst>
          </p:cNvPr>
          <p:cNvSpPr>
            <a:spLocks noChangeArrowheads="1"/>
          </p:cNvSpPr>
          <p:nvPr/>
        </p:nvSpPr>
        <p:spPr bwMode="auto">
          <a:xfrm>
            <a:off x="703111" y="2232319"/>
            <a:ext cx="11083547" cy="1440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indent="-342900" eaLnBrk="0" fontAlgn="base" hangingPunct="0">
              <a:spcBef>
                <a:spcPct val="0"/>
              </a:spcBef>
              <a:spcAft>
                <a:spcPct val="0"/>
              </a:spcAft>
              <a:buFontTx/>
              <a:buChar char="•"/>
            </a:pPr>
            <a:r>
              <a:rPr lang="en-US" altLang="en-US" sz="2160" b="1" dirty="0">
                <a:latin typeface="Arial" panose="020B0604020202020204" pitchFamily="34" charset="0"/>
                <a:cs typeface="Arial" panose="020B0604020202020204" pitchFamily="34" charset="0"/>
              </a:rPr>
              <a:t>Dynamic Taint Analysis Implementation:</a:t>
            </a:r>
            <a:r>
              <a:rPr lang="en-US" altLang="en-US" sz="2160" dirty="0">
                <a:latin typeface="Arial" panose="020B0604020202020204" pitchFamily="34" charset="0"/>
                <a:cs typeface="Arial" panose="020B0604020202020204" pitchFamily="34" charset="0"/>
              </a:rPr>
              <a:t> Python.</a:t>
            </a:r>
          </a:p>
          <a:p>
            <a:pPr indent="-342900" eaLnBrk="0" fontAlgn="base" hangingPunct="0">
              <a:spcBef>
                <a:spcPct val="0"/>
              </a:spcBef>
              <a:spcAft>
                <a:spcPct val="0"/>
              </a:spcAft>
              <a:buFontTx/>
              <a:buChar char="•"/>
            </a:pPr>
            <a:r>
              <a:rPr lang="en-US" altLang="en-US" sz="2160" b="1" dirty="0">
                <a:latin typeface="Arial" panose="020B0604020202020204" pitchFamily="34" charset="0"/>
                <a:cs typeface="Arial" panose="020B0604020202020204" pitchFamily="34" charset="0"/>
              </a:rPr>
              <a:t>Control Flow Graph (CFG):</a:t>
            </a:r>
            <a:r>
              <a:rPr lang="en-US" altLang="en-US" sz="2160" dirty="0">
                <a:latin typeface="Arial" panose="020B0604020202020204" pitchFamily="34" charset="0"/>
                <a:cs typeface="Arial" panose="020B0604020202020204" pitchFamily="34" charset="0"/>
              </a:rPr>
              <a:t> NetworkX for building and visualizing directed graphs.</a:t>
            </a:r>
          </a:p>
          <a:p>
            <a:pPr indent="-342900" eaLnBrk="0" fontAlgn="base" hangingPunct="0">
              <a:spcBef>
                <a:spcPct val="0"/>
              </a:spcBef>
              <a:spcAft>
                <a:spcPct val="0"/>
              </a:spcAft>
              <a:buFontTx/>
              <a:buChar char="•"/>
            </a:pPr>
            <a:r>
              <a:rPr lang="en-US" altLang="en-US" sz="2160" b="1" dirty="0">
                <a:latin typeface="Arial" panose="020B0604020202020204" pitchFamily="34" charset="0"/>
                <a:cs typeface="Arial" panose="020B0604020202020204" pitchFamily="34" charset="0"/>
              </a:rPr>
              <a:t>Visualization:</a:t>
            </a:r>
            <a:r>
              <a:rPr lang="en-US" altLang="en-US" sz="2160" dirty="0">
                <a:latin typeface="Arial" panose="020B0604020202020204" pitchFamily="34" charset="0"/>
                <a:cs typeface="Arial" panose="020B0604020202020204" pitchFamily="34" charset="0"/>
              </a:rPr>
              <a:t> Matplotlib for taint flow graphical representation.</a:t>
            </a:r>
          </a:p>
          <a:p>
            <a:pPr indent="-342900" eaLnBrk="0" fontAlgn="base" hangingPunct="0">
              <a:spcBef>
                <a:spcPct val="0"/>
              </a:spcBef>
              <a:spcAft>
                <a:spcPct val="0"/>
              </a:spcAft>
              <a:buFontTx/>
              <a:buChar char="•"/>
            </a:pPr>
            <a:r>
              <a:rPr lang="en-US" altLang="en-US" sz="2160" b="1" dirty="0">
                <a:latin typeface="Arial" panose="020B0604020202020204" pitchFamily="34" charset="0"/>
                <a:cs typeface="Arial" panose="020B0604020202020204" pitchFamily="34" charset="0"/>
              </a:rPr>
              <a:t>Development Environment:</a:t>
            </a:r>
            <a:r>
              <a:rPr lang="en-US" altLang="en-US" sz="2160" dirty="0">
                <a:latin typeface="Arial" panose="020B0604020202020204" pitchFamily="34" charset="0"/>
                <a:cs typeface="Arial" panose="020B0604020202020204" pitchFamily="34" charset="0"/>
              </a:rPr>
              <a:t> VS Code as the primary IDE for coding and debugging. </a:t>
            </a:r>
          </a:p>
        </p:txBody>
      </p:sp>
      <p:sp>
        <p:nvSpPr>
          <p:cNvPr id="6" name="Rectangle 2">
            <a:extLst>
              <a:ext uri="{FF2B5EF4-FFF2-40B4-BE49-F238E27FC236}">
                <a16:creationId xmlns:a16="http://schemas.microsoft.com/office/drawing/2014/main" id="{3B1F7564-FC98-21F2-BF00-BD3BDC1CCD54}"/>
              </a:ext>
            </a:extLst>
          </p:cNvPr>
          <p:cNvSpPr>
            <a:spLocks noChangeArrowheads="1"/>
          </p:cNvSpPr>
          <p:nvPr/>
        </p:nvSpPr>
        <p:spPr bwMode="auto">
          <a:xfrm>
            <a:off x="579577" y="4641063"/>
            <a:ext cx="11224739" cy="2105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lvl="0" eaLnBrk="0" fontAlgn="base" hangingPunct="0">
              <a:spcBef>
                <a:spcPct val="0"/>
              </a:spcBef>
              <a:spcAft>
                <a:spcPct val="0"/>
              </a:spcAft>
            </a:pPr>
            <a:endParaRPr lang="en-US" altLang="en-US" sz="2160" b="1" dirty="0">
              <a:latin typeface="Arial" panose="020B060402020202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160" b="1" dirty="0">
                <a:latin typeface="Arial" panose="020B0604020202020204" pitchFamily="34" charset="0"/>
              </a:rPr>
              <a:t>Taint Module: </a:t>
            </a:r>
            <a:r>
              <a:rPr lang="en-US" altLang="en-US" sz="2160" dirty="0">
                <a:latin typeface="Arial" panose="020B0604020202020204" pitchFamily="34" charset="0"/>
              </a:rPr>
              <a:t>Marks user inputs as tainted for tracking throughout the system.</a:t>
            </a:r>
          </a:p>
          <a:p>
            <a:pPr marL="342900" indent="-342900" eaLnBrk="0" fontAlgn="base" hangingPunct="0">
              <a:spcBef>
                <a:spcPct val="0"/>
              </a:spcBef>
              <a:spcAft>
                <a:spcPct val="0"/>
              </a:spcAft>
              <a:buFont typeface="Arial" panose="020B0604020202020204" pitchFamily="34" charset="0"/>
              <a:buChar char="•"/>
            </a:pPr>
            <a:r>
              <a:rPr lang="en-US" altLang="en-US" sz="2160" b="1" dirty="0">
                <a:latin typeface="Arial" panose="020B0604020202020204" pitchFamily="34" charset="0"/>
              </a:rPr>
              <a:t>Explicit Propagation Tracking: </a:t>
            </a:r>
            <a:r>
              <a:rPr lang="en-US" altLang="en-US" sz="2160" dirty="0">
                <a:latin typeface="Arial" panose="020B0604020202020204" pitchFamily="34" charset="0"/>
              </a:rPr>
              <a:t>Tracks how tainted data flows across transformations.</a:t>
            </a:r>
          </a:p>
          <a:p>
            <a:pPr marL="342900" indent="-342900" eaLnBrk="0" fontAlgn="base" hangingPunct="0">
              <a:spcBef>
                <a:spcPct val="0"/>
              </a:spcBef>
              <a:spcAft>
                <a:spcPct val="0"/>
              </a:spcAft>
              <a:buFont typeface="Arial" panose="020B0604020202020204" pitchFamily="34" charset="0"/>
              <a:buChar char="•"/>
            </a:pPr>
            <a:r>
              <a:rPr lang="en-US" altLang="en-US" sz="2160" b="1" dirty="0">
                <a:latin typeface="Arial" panose="020B0604020202020204" pitchFamily="34" charset="0"/>
              </a:rPr>
              <a:t>Control Flow Graphs (CFGs)</a:t>
            </a:r>
            <a:r>
              <a:rPr lang="en-US" altLang="en-US" sz="2160" dirty="0">
                <a:latin typeface="Arial" panose="020B0604020202020204" pitchFamily="34" charset="0"/>
              </a:rPr>
              <a:t>:Visualize the flow of data through system nodes.</a:t>
            </a:r>
          </a:p>
          <a:p>
            <a:pPr lvl="0" eaLnBrk="0" fontAlgn="base" hangingPunct="0">
              <a:spcBef>
                <a:spcPct val="0"/>
              </a:spcBef>
              <a:spcAft>
                <a:spcPct val="0"/>
              </a:spcAft>
            </a:pPr>
            <a:r>
              <a:rPr lang="en-US" altLang="en-US" sz="2160" dirty="0">
                <a:latin typeface="Arial" panose="020B0604020202020204" pitchFamily="34" charset="0"/>
              </a:rPr>
              <a:t>			           Detect unauthorized or skipped validations.</a:t>
            </a:r>
          </a:p>
          <a:p>
            <a:pPr lvl="0" eaLnBrk="0" fontAlgn="base" hangingPunct="0">
              <a:spcBef>
                <a:spcPct val="0"/>
              </a:spcBef>
              <a:spcAft>
                <a:spcPct val="0"/>
              </a:spcAft>
            </a:pPr>
            <a:endParaRPr lang="en-US" altLang="en-US" sz="2160" dirty="0">
              <a:latin typeface="Arial" panose="020B0604020202020204" pitchFamily="34" charset="0"/>
            </a:endParaRPr>
          </a:p>
        </p:txBody>
      </p:sp>
      <p:sp>
        <p:nvSpPr>
          <p:cNvPr id="9" name="Title 4">
            <a:extLst>
              <a:ext uri="{FF2B5EF4-FFF2-40B4-BE49-F238E27FC236}">
                <a16:creationId xmlns:a16="http://schemas.microsoft.com/office/drawing/2014/main" id="{A4E03011-7146-9A96-E2CA-2EF9DFC9DDBC}"/>
              </a:ext>
            </a:extLst>
          </p:cNvPr>
          <p:cNvSpPr txBox="1">
            <a:spLocks/>
          </p:cNvSpPr>
          <p:nvPr/>
        </p:nvSpPr>
        <p:spPr>
          <a:xfrm>
            <a:off x="609600" y="3690468"/>
            <a:ext cx="14020800" cy="950594"/>
          </a:xfrm>
          <a:prstGeom prst="rect">
            <a:avLst/>
          </a:prstGeom>
        </p:spPr>
        <p:txBody>
          <a:bodyPr vert="horz" lIns="109728" tIns="54864" rIns="109728" bIns="54864"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80" b="1" cap="all" dirty="0">
                <a:solidFill>
                  <a:schemeClr val="tx1"/>
                </a:solidFill>
                <a:latin typeface="Arial" panose="020B0604020202020204" pitchFamily="34" charset="0"/>
                <a:cs typeface="Arial" panose="020B0604020202020204" pitchFamily="34" charset="0"/>
              </a:rPr>
              <a:t>Methodology</a:t>
            </a:r>
          </a:p>
        </p:txBody>
      </p:sp>
    </p:spTree>
    <p:extLst>
      <p:ext uri="{BB962C8B-B14F-4D97-AF65-F5344CB8AC3E}">
        <p14:creationId xmlns:p14="http://schemas.microsoft.com/office/powerpoint/2010/main" val="1522721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6197D-BB16-3687-6B02-30D4638693A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0B35160-F181-8981-B497-B231192F676D}"/>
              </a:ext>
            </a:extLst>
          </p:cNvPr>
          <p:cNvSpPr/>
          <p:nvPr/>
        </p:nvSpPr>
        <p:spPr>
          <a:xfrm>
            <a:off x="3158923" y="7791449"/>
            <a:ext cx="8179638" cy="43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60" b="1" dirty="0">
                <a:solidFill>
                  <a:schemeClr val="tx1"/>
                </a:solidFill>
              </a:rPr>
              <a:t>IT21318252</a:t>
            </a:r>
            <a:r>
              <a:rPr lang="en-US" sz="2160" dirty="0">
                <a:solidFill>
                  <a:schemeClr val="tx1"/>
                </a:solidFill>
              </a:rPr>
              <a:t>  |   </a:t>
            </a:r>
            <a:r>
              <a:rPr lang="en-US" sz="2160" dirty="0" err="1">
                <a:solidFill>
                  <a:schemeClr val="tx1"/>
                </a:solidFill>
              </a:rPr>
              <a:t>Rafeek</a:t>
            </a:r>
            <a:r>
              <a:rPr lang="en-US" sz="2160" dirty="0">
                <a:solidFill>
                  <a:schemeClr val="tx1"/>
                </a:solidFill>
              </a:rPr>
              <a:t> A.M |   24-25J-136</a:t>
            </a:r>
          </a:p>
        </p:txBody>
      </p:sp>
      <p:sp>
        <p:nvSpPr>
          <p:cNvPr id="16" name="TextBox 15">
            <a:extLst>
              <a:ext uri="{FF2B5EF4-FFF2-40B4-BE49-F238E27FC236}">
                <a16:creationId xmlns:a16="http://schemas.microsoft.com/office/drawing/2014/main" id="{A4835DBA-EB97-01ED-D312-2ED6DE25EF09}"/>
              </a:ext>
            </a:extLst>
          </p:cNvPr>
          <p:cNvSpPr txBox="1"/>
          <p:nvPr/>
        </p:nvSpPr>
        <p:spPr>
          <a:xfrm>
            <a:off x="1188720" y="1121040"/>
            <a:ext cx="7313424" cy="535531"/>
          </a:xfrm>
          <a:prstGeom prst="rect">
            <a:avLst/>
          </a:prstGeom>
          <a:noFill/>
        </p:spPr>
        <p:txBody>
          <a:bodyPr wrap="square">
            <a:spAutoFit/>
          </a:bodyPr>
          <a:lstStyle/>
          <a:p>
            <a:r>
              <a:rPr lang="en-US" sz="2880" b="1" cap="all" dirty="0">
                <a:latin typeface="Arial" panose="020B0604020202020204" pitchFamily="34" charset="0"/>
                <a:ea typeface="+mj-ea"/>
                <a:cs typeface="Arial" panose="020B0604020202020204" pitchFamily="34" charset="0"/>
              </a:rPr>
              <a:t>Flowchart</a:t>
            </a:r>
            <a:endParaRPr lang="en-US" sz="288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CDEC4966-221A-180B-2FA9-72BFE10FB22F}"/>
              </a:ext>
            </a:extLst>
          </p:cNvPr>
          <p:cNvPicPr>
            <a:picLocks noChangeAspect="1"/>
          </p:cNvPicPr>
          <p:nvPr/>
        </p:nvPicPr>
        <p:blipFill>
          <a:blip r:embed="rId2"/>
          <a:stretch>
            <a:fillRect/>
          </a:stretch>
        </p:blipFill>
        <p:spPr>
          <a:xfrm>
            <a:off x="1463040" y="1828800"/>
            <a:ext cx="12527280" cy="5279761"/>
          </a:xfrm>
          <a:prstGeom prst="rect">
            <a:avLst/>
          </a:prstGeom>
        </p:spPr>
      </p:pic>
    </p:spTree>
    <p:extLst>
      <p:ext uri="{BB962C8B-B14F-4D97-AF65-F5344CB8AC3E}">
        <p14:creationId xmlns:p14="http://schemas.microsoft.com/office/powerpoint/2010/main" val="931182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D9D22-D89A-783F-0275-35CF3517A4F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91AE22D-6600-52B6-C75D-D2ED4E7F8098}"/>
              </a:ext>
            </a:extLst>
          </p:cNvPr>
          <p:cNvSpPr/>
          <p:nvPr/>
        </p:nvSpPr>
        <p:spPr>
          <a:xfrm>
            <a:off x="3158923" y="7791449"/>
            <a:ext cx="8179638" cy="43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60" b="1" dirty="0">
                <a:solidFill>
                  <a:schemeClr val="tx1"/>
                </a:solidFill>
              </a:rPr>
              <a:t>IT21318252</a:t>
            </a:r>
            <a:r>
              <a:rPr lang="en-US" sz="2160" dirty="0">
                <a:solidFill>
                  <a:schemeClr val="tx1"/>
                </a:solidFill>
              </a:rPr>
              <a:t>  |   </a:t>
            </a:r>
            <a:r>
              <a:rPr lang="en-US" sz="2160" dirty="0" err="1">
                <a:solidFill>
                  <a:schemeClr val="tx1"/>
                </a:solidFill>
              </a:rPr>
              <a:t>Rafeek</a:t>
            </a:r>
            <a:r>
              <a:rPr lang="en-US" sz="2160" dirty="0">
                <a:solidFill>
                  <a:schemeClr val="tx1"/>
                </a:solidFill>
              </a:rPr>
              <a:t> A.M |   24-25J-136</a:t>
            </a:r>
          </a:p>
        </p:txBody>
      </p:sp>
      <p:sp>
        <p:nvSpPr>
          <p:cNvPr id="3" name="Title 4">
            <a:extLst>
              <a:ext uri="{FF2B5EF4-FFF2-40B4-BE49-F238E27FC236}">
                <a16:creationId xmlns:a16="http://schemas.microsoft.com/office/drawing/2014/main" id="{AC92BA65-690D-D859-2862-2401824D7F68}"/>
              </a:ext>
            </a:extLst>
          </p:cNvPr>
          <p:cNvSpPr txBox="1">
            <a:spLocks/>
          </p:cNvSpPr>
          <p:nvPr/>
        </p:nvSpPr>
        <p:spPr>
          <a:xfrm>
            <a:off x="643336" y="914400"/>
            <a:ext cx="14020800" cy="950594"/>
          </a:xfrm>
          <a:prstGeom prst="rect">
            <a:avLst/>
          </a:prstGeom>
        </p:spPr>
        <p:txBody>
          <a:bodyPr vert="horz" lIns="109728" tIns="54864" rIns="109728" bIns="54864"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360" b="1" cap="all" dirty="0">
                <a:solidFill>
                  <a:schemeClr val="tx1"/>
                </a:solidFill>
                <a:latin typeface="Arial" panose="020B0604020202020204" pitchFamily="34" charset="0"/>
                <a:cs typeface="Arial" panose="020B0604020202020204" pitchFamily="34" charset="0"/>
              </a:rPr>
              <a:t>New improvements</a:t>
            </a:r>
          </a:p>
        </p:txBody>
      </p:sp>
      <p:sp>
        <p:nvSpPr>
          <p:cNvPr id="2" name="Rectangle 1">
            <a:extLst>
              <a:ext uri="{FF2B5EF4-FFF2-40B4-BE49-F238E27FC236}">
                <a16:creationId xmlns:a16="http://schemas.microsoft.com/office/drawing/2014/main" id="{E67126DA-0665-7D6B-4CE8-CEA49A0232F2}"/>
              </a:ext>
            </a:extLst>
          </p:cNvPr>
          <p:cNvSpPr>
            <a:spLocks noChangeArrowheads="1"/>
          </p:cNvSpPr>
          <p:nvPr/>
        </p:nvSpPr>
        <p:spPr bwMode="auto">
          <a:xfrm>
            <a:off x="653990" y="2286003"/>
            <a:ext cx="6935531" cy="4930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sz="2160" b="1" dirty="0">
                <a:latin typeface="Arial" panose="020B0604020202020204" pitchFamily="34" charset="0"/>
              </a:rPr>
              <a:t>Implicit Taint Analysis Enhancements</a:t>
            </a:r>
            <a:r>
              <a:rPr lang="en-US" altLang="en-US" sz="2160" b="1" dirty="0">
                <a:latin typeface="Arial" panose="020B060402020202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160" dirty="0">
                <a:latin typeface="Arial" panose="020B0604020202020204" pitchFamily="34" charset="0"/>
              </a:rPr>
              <a:t>Expanded list of implicitly tainted words.</a:t>
            </a:r>
          </a:p>
          <a:p>
            <a:pPr marL="342900" indent="-342900" eaLnBrk="0" fontAlgn="base" hangingPunct="0">
              <a:spcBef>
                <a:spcPct val="0"/>
              </a:spcBef>
              <a:spcAft>
                <a:spcPct val="0"/>
              </a:spcAft>
              <a:buFont typeface="Arial" panose="020B0604020202020204" pitchFamily="34" charset="0"/>
              <a:buChar char="•"/>
            </a:pPr>
            <a:r>
              <a:rPr lang="en-US" altLang="en-US" sz="2160" dirty="0">
                <a:latin typeface="Arial" panose="020B0604020202020204" pitchFamily="34" charset="0"/>
              </a:rPr>
              <a:t>Detection of special characters inputs.</a:t>
            </a:r>
          </a:p>
          <a:p>
            <a:pPr marL="342900" indent="-342900" eaLnBrk="0" fontAlgn="base" hangingPunct="0">
              <a:spcBef>
                <a:spcPct val="0"/>
              </a:spcBef>
              <a:spcAft>
                <a:spcPct val="0"/>
              </a:spcAft>
              <a:buFont typeface="Arial" panose="020B0604020202020204" pitchFamily="34" charset="0"/>
              <a:buChar char="•"/>
            </a:pPr>
            <a:r>
              <a:rPr lang="en-US" altLang="en-US" sz="2160" dirty="0">
                <a:latin typeface="Arial" panose="020B0604020202020204" pitchFamily="34" charset="0"/>
              </a:rPr>
              <a:t>Context aware taint analysis for sensitive inputs.</a:t>
            </a:r>
          </a:p>
          <a:p>
            <a:pPr lvl="0" eaLnBrk="0" fontAlgn="base" hangingPunct="0">
              <a:spcBef>
                <a:spcPct val="0"/>
              </a:spcBef>
              <a:spcAft>
                <a:spcPct val="0"/>
              </a:spcAft>
            </a:pPr>
            <a:endParaRPr lang="en-US" altLang="en-US" sz="2160" dirty="0">
              <a:latin typeface="Arial" panose="020B0604020202020204" pitchFamily="34" charset="0"/>
            </a:endParaRPr>
          </a:p>
          <a:p>
            <a:pPr lvl="0" eaLnBrk="0" fontAlgn="base" hangingPunct="0">
              <a:spcBef>
                <a:spcPct val="0"/>
              </a:spcBef>
              <a:spcAft>
                <a:spcPct val="0"/>
              </a:spcAft>
            </a:pPr>
            <a:r>
              <a:rPr lang="en-US" altLang="en-US" sz="2160" b="1" dirty="0">
                <a:latin typeface="Arial" panose="020B0604020202020204" pitchFamily="34" charset="0"/>
              </a:rPr>
              <a:t>Improved Validation Logic</a:t>
            </a:r>
            <a:endParaRPr lang="en-US" altLang="en-US" sz="2160" dirty="0">
              <a:latin typeface="Arial" panose="020B0604020202020204" pitchFamily="34" charset="0"/>
            </a:endParaRPr>
          </a:p>
          <a:p>
            <a:pPr marL="342900" indent="-342900" eaLnBrk="0" fontAlgn="base" hangingPunct="0">
              <a:spcBef>
                <a:spcPct val="0"/>
              </a:spcBef>
              <a:spcAft>
                <a:spcPct val="0"/>
              </a:spcAft>
              <a:buFont typeface="Arial" panose="020B0604020202020204" pitchFamily="34" charset="0"/>
              <a:buChar char="•"/>
            </a:pPr>
            <a:r>
              <a:rPr lang="en-US" altLang="en-US" sz="2160" dirty="0">
                <a:latin typeface="Arial" panose="020B0604020202020204" pitchFamily="34" charset="0"/>
              </a:rPr>
              <a:t>Added check for special characters and malicious pattern.</a:t>
            </a:r>
          </a:p>
          <a:p>
            <a:pPr marL="342900" indent="-342900" eaLnBrk="0" fontAlgn="base" hangingPunct="0">
              <a:spcBef>
                <a:spcPct val="0"/>
              </a:spcBef>
              <a:spcAft>
                <a:spcPct val="0"/>
              </a:spcAft>
              <a:buFont typeface="Arial" panose="020B0604020202020204" pitchFamily="34" charset="0"/>
              <a:buChar char="•"/>
            </a:pPr>
            <a:r>
              <a:rPr lang="en-US" altLang="en-US" sz="2160" dirty="0">
                <a:latin typeface="Arial" panose="020B0604020202020204" pitchFamily="34" charset="0"/>
              </a:rPr>
              <a:t>Enhanced logging with status and reason for each input.</a:t>
            </a:r>
          </a:p>
          <a:p>
            <a:pPr lvl="0" eaLnBrk="0" fontAlgn="base" hangingPunct="0">
              <a:spcBef>
                <a:spcPct val="0"/>
              </a:spcBef>
              <a:spcAft>
                <a:spcPct val="0"/>
              </a:spcAft>
            </a:pPr>
            <a:endParaRPr lang="en-US" altLang="en-US" sz="2160" dirty="0">
              <a:latin typeface="Arial" panose="020B0604020202020204" pitchFamily="34" charset="0"/>
            </a:endParaRPr>
          </a:p>
          <a:p>
            <a:pPr lvl="0" eaLnBrk="0" fontAlgn="base" hangingPunct="0">
              <a:spcBef>
                <a:spcPct val="0"/>
              </a:spcBef>
              <a:spcAft>
                <a:spcPct val="0"/>
              </a:spcAft>
            </a:pPr>
            <a:r>
              <a:rPr lang="en-US" altLang="en-US" sz="2160" b="1" dirty="0">
                <a:latin typeface="Arial" panose="020B0604020202020204" pitchFamily="34" charset="0"/>
              </a:rPr>
              <a:t>Dashboard updates</a:t>
            </a:r>
            <a:r>
              <a:rPr lang="en-US" altLang="en-US" sz="2160" dirty="0">
                <a:latin typeface="Arial" panose="020B0604020202020204" pitchFamily="34" charset="0"/>
              </a:rPr>
              <a:t>:</a:t>
            </a:r>
          </a:p>
          <a:p>
            <a:pPr marL="342900" indent="-342900" eaLnBrk="0" fontAlgn="base" hangingPunct="0">
              <a:spcBef>
                <a:spcPct val="0"/>
              </a:spcBef>
              <a:spcAft>
                <a:spcPct val="0"/>
              </a:spcAft>
              <a:buFont typeface="Arial" panose="020B0604020202020204" pitchFamily="34" charset="0"/>
              <a:buChar char="•"/>
            </a:pPr>
            <a:r>
              <a:rPr lang="en-US" sz="2160" dirty="0">
                <a:latin typeface="Arial" panose="020B0604020202020204" pitchFamily="34" charset="0"/>
              </a:rPr>
              <a:t>Added a Flagged status for implicitly tainted inputs.</a:t>
            </a:r>
          </a:p>
          <a:p>
            <a:pPr marL="342900" indent="-342900" eaLnBrk="0" fontAlgn="base" hangingPunct="0">
              <a:spcBef>
                <a:spcPct val="0"/>
              </a:spcBef>
              <a:spcAft>
                <a:spcPct val="0"/>
              </a:spcAft>
              <a:buFont typeface="Arial" panose="020B0604020202020204" pitchFamily="34" charset="0"/>
              <a:buChar char="•"/>
            </a:pPr>
            <a:r>
              <a:rPr lang="en-US" altLang="en-US" sz="2160" dirty="0">
                <a:latin typeface="Arial" panose="020B0604020202020204" pitchFamily="34" charset="0"/>
              </a:rPr>
              <a:t>Improve visualization of taint flow.</a:t>
            </a:r>
          </a:p>
        </p:txBody>
      </p:sp>
      <p:sp>
        <p:nvSpPr>
          <p:cNvPr id="6" name="Rectangle 5">
            <a:extLst>
              <a:ext uri="{FF2B5EF4-FFF2-40B4-BE49-F238E27FC236}">
                <a16:creationId xmlns:a16="http://schemas.microsoft.com/office/drawing/2014/main" id="{10F20951-5AAA-97B7-483A-8465616DAEA0}"/>
              </a:ext>
            </a:extLst>
          </p:cNvPr>
          <p:cNvSpPr>
            <a:spLocks noChangeArrowheads="1"/>
          </p:cNvSpPr>
          <p:nvPr/>
        </p:nvSpPr>
        <p:spPr bwMode="auto">
          <a:xfrm>
            <a:off x="7589521" y="2107463"/>
            <a:ext cx="6935531" cy="3434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lvl="0" eaLnBrk="0" fontAlgn="base" hangingPunct="0">
              <a:spcBef>
                <a:spcPct val="0"/>
              </a:spcBef>
              <a:spcAft>
                <a:spcPct val="0"/>
              </a:spcAft>
            </a:pPr>
            <a:r>
              <a:rPr lang="en-US" altLang="en-US" sz="2160" b="1" dirty="0">
                <a:latin typeface="Arial" panose="020B0604020202020204" pitchFamily="34" charset="0"/>
              </a:rPr>
              <a:t>Meta data-based taint tracking</a:t>
            </a:r>
            <a:r>
              <a:rPr lang="en-US" altLang="en-US" sz="2160" dirty="0">
                <a:latin typeface="Arial" panose="020B060402020202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160" dirty="0">
                <a:latin typeface="Arial" panose="020B0604020202020204" pitchFamily="34" charset="0"/>
              </a:rPr>
              <a:t>A hash of the vote is created and the taint is tracked using it.</a:t>
            </a:r>
          </a:p>
          <a:p>
            <a:pPr marL="342900" indent="-342900" eaLnBrk="0" fontAlgn="base" hangingPunct="0">
              <a:spcBef>
                <a:spcPct val="0"/>
              </a:spcBef>
              <a:spcAft>
                <a:spcPct val="0"/>
              </a:spcAft>
              <a:buFont typeface="Arial" panose="020B0604020202020204" pitchFamily="34" charset="0"/>
              <a:buChar char="•"/>
            </a:pPr>
            <a:endParaRPr lang="en-US" altLang="en-US" sz="2160" dirty="0">
              <a:latin typeface="Arial" panose="020B0604020202020204" pitchFamily="34" charset="0"/>
            </a:endParaRPr>
          </a:p>
          <a:p>
            <a:pPr lvl="0" eaLnBrk="0" fontAlgn="base" hangingPunct="0">
              <a:spcBef>
                <a:spcPct val="0"/>
              </a:spcBef>
              <a:spcAft>
                <a:spcPct val="0"/>
              </a:spcAft>
            </a:pPr>
            <a:endParaRPr lang="en-US" altLang="en-US" sz="2160" dirty="0">
              <a:latin typeface="Arial" panose="020B0604020202020204" pitchFamily="34" charset="0"/>
            </a:endParaRPr>
          </a:p>
          <a:p>
            <a:pPr eaLnBrk="0" fontAlgn="base" hangingPunct="0">
              <a:spcBef>
                <a:spcPct val="0"/>
              </a:spcBef>
              <a:spcAft>
                <a:spcPct val="0"/>
              </a:spcAft>
            </a:pPr>
            <a:r>
              <a:rPr lang="en-US" altLang="en-US" sz="2160" b="1" dirty="0">
                <a:latin typeface="Arial" panose="020B0604020202020204" pitchFamily="34" charset="0"/>
              </a:rPr>
              <a:t>Logging using Json:</a:t>
            </a:r>
          </a:p>
          <a:p>
            <a:pPr marL="342900" indent="-342900" eaLnBrk="0" fontAlgn="base" hangingPunct="0">
              <a:spcBef>
                <a:spcPct val="0"/>
              </a:spcBef>
              <a:spcAft>
                <a:spcPct val="0"/>
              </a:spcAft>
              <a:buFont typeface="Arial" panose="020B0604020202020204" pitchFamily="34" charset="0"/>
              <a:buChar char="•"/>
            </a:pPr>
            <a:r>
              <a:rPr lang="en-US" altLang="en-US" sz="2160" dirty="0">
                <a:latin typeface="Arial" panose="020B0604020202020204" pitchFamily="34" charset="0"/>
              </a:rPr>
              <a:t>A </a:t>
            </a:r>
            <a:r>
              <a:rPr lang="en-US" altLang="en-US" sz="2160" dirty="0" err="1">
                <a:latin typeface="Arial" panose="020B0604020202020204" pitchFamily="34" charset="0"/>
              </a:rPr>
              <a:t>json</a:t>
            </a:r>
            <a:r>
              <a:rPr lang="en-US" altLang="en-US" sz="2160" dirty="0">
                <a:latin typeface="Arial" panose="020B0604020202020204" pitchFamily="34" charset="0"/>
              </a:rPr>
              <a:t> file is created to log files and generated in the dashboard.</a:t>
            </a:r>
          </a:p>
          <a:p>
            <a:pPr lvl="0" eaLnBrk="0" fontAlgn="base" hangingPunct="0">
              <a:spcBef>
                <a:spcPct val="0"/>
              </a:spcBef>
              <a:spcAft>
                <a:spcPct val="0"/>
              </a:spcAft>
            </a:pPr>
            <a:endParaRPr lang="en-US" altLang="en-US" sz="2160" dirty="0">
              <a:latin typeface="Arial" panose="020B0604020202020204" pitchFamily="34" charset="0"/>
            </a:endParaRPr>
          </a:p>
          <a:p>
            <a:pPr lvl="0" eaLnBrk="0" fontAlgn="base" hangingPunct="0">
              <a:spcBef>
                <a:spcPct val="0"/>
              </a:spcBef>
              <a:spcAft>
                <a:spcPct val="0"/>
              </a:spcAft>
            </a:pPr>
            <a:endParaRPr lang="en-US" altLang="en-US" sz="2160" dirty="0">
              <a:latin typeface="Arial" panose="020B0604020202020204" pitchFamily="34" charset="0"/>
            </a:endParaRPr>
          </a:p>
        </p:txBody>
      </p:sp>
    </p:spTree>
    <p:extLst>
      <p:ext uri="{BB962C8B-B14F-4D97-AF65-F5344CB8AC3E}">
        <p14:creationId xmlns:p14="http://schemas.microsoft.com/office/powerpoint/2010/main" val="2918654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E7C51-92FE-50DE-61E1-448978853CF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3BD5EE5-6EA5-329E-67F9-FFBB7F43A634}"/>
              </a:ext>
            </a:extLst>
          </p:cNvPr>
          <p:cNvSpPr/>
          <p:nvPr/>
        </p:nvSpPr>
        <p:spPr>
          <a:xfrm>
            <a:off x="3158923" y="7791449"/>
            <a:ext cx="8179638" cy="43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60" b="1" dirty="0">
                <a:solidFill>
                  <a:schemeClr val="tx1"/>
                </a:solidFill>
              </a:rPr>
              <a:t>IT21318252</a:t>
            </a:r>
            <a:r>
              <a:rPr lang="en-US" sz="2160" dirty="0">
                <a:solidFill>
                  <a:schemeClr val="tx1"/>
                </a:solidFill>
              </a:rPr>
              <a:t>  |   </a:t>
            </a:r>
            <a:r>
              <a:rPr lang="en-US" sz="2160" dirty="0" err="1">
                <a:solidFill>
                  <a:schemeClr val="tx1"/>
                </a:solidFill>
              </a:rPr>
              <a:t>Rafeek</a:t>
            </a:r>
            <a:r>
              <a:rPr lang="en-US" sz="2160" dirty="0">
                <a:solidFill>
                  <a:schemeClr val="tx1"/>
                </a:solidFill>
              </a:rPr>
              <a:t> A.M |   24-25J-136</a:t>
            </a:r>
          </a:p>
        </p:txBody>
      </p:sp>
      <p:sp>
        <p:nvSpPr>
          <p:cNvPr id="3" name="Title 4">
            <a:extLst>
              <a:ext uri="{FF2B5EF4-FFF2-40B4-BE49-F238E27FC236}">
                <a16:creationId xmlns:a16="http://schemas.microsoft.com/office/drawing/2014/main" id="{FD52C76B-C42F-BA17-D19B-BC6C657E787B}"/>
              </a:ext>
            </a:extLst>
          </p:cNvPr>
          <p:cNvSpPr txBox="1">
            <a:spLocks/>
          </p:cNvSpPr>
          <p:nvPr/>
        </p:nvSpPr>
        <p:spPr>
          <a:xfrm>
            <a:off x="643336" y="914400"/>
            <a:ext cx="14020800" cy="950594"/>
          </a:xfrm>
          <a:prstGeom prst="rect">
            <a:avLst/>
          </a:prstGeom>
        </p:spPr>
        <p:txBody>
          <a:bodyPr vert="horz" lIns="109728" tIns="54864" rIns="109728" bIns="54864"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360" b="1" cap="all" dirty="0">
                <a:solidFill>
                  <a:schemeClr val="tx1"/>
                </a:solidFill>
                <a:latin typeface="Arial" panose="020B0604020202020204" pitchFamily="34" charset="0"/>
                <a:cs typeface="Arial" panose="020B0604020202020204" pitchFamily="34" charset="0"/>
              </a:rPr>
              <a:t>Results So Far</a:t>
            </a:r>
          </a:p>
        </p:txBody>
      </p:sp>
      <p:sp>
        <p:nvSpPr>
          <p:cNvPr id="2" name="Rectangle 1">
            <a:extLst>
              <a:ext uri="{FF2B5EF4-FFF2-40B4-BE49-F238E27FC236}">
                <a16:creationId xmlns:a16="http://schemas.microsoft.com/office/drawing/2014/main" id="{8FC2F822-FD8C-706A-367B-EA2CB12DA976}"/>
              </a:ext>
            </a:extLst>
          </p:cNvPr>
          <p:cNvSpPr>
            <a:spLocks noChangeArrowheads="1"/>
          </p:cNvSpPr>
          <p:nvPr/>
        </p:nvSpPr>
        <p:spPr bwMode="auto">
          <a:xfrm>
            <a:off x="653990" y="2119803"/>
            <a:ext cx="693553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160" b="1" dirty="0">
                <a:latin typeface="Arial" panose="020B0604020202020204" pitchFamily="34" charset="0"/>
              </a:rPr>
              <a:t>Taint Module</a:t>
            </a:r>
            <a:r>
              <a:rPr lang="en-US" altLang="en-US" sz="2160" dirty="0">
                <a:latin typeface="Arial" panose="020B060402020202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160" dirty="0">
                <a:latin typeface="Arial" panose="020B0604020202020204" pitchFamily="34" charset="0"/>
              </a:rPr>
              <a:t>Implemented to mark user inputs as tainted.</a:t>
            </a:r>
          </a:p>
          <a:p>
            <a:pPr marL="342900" indent="-342900" eaLnBrk="0" fontAlgn="base" hangingPunct="0">
              <a:spcBef>
                <a:spcPct val="0"/>
              </a:spcBef>
              <a:spcAft>
                <a:spcPct val="0"/>
              </a:spcAft>
              <a:buFont typeface="Arial" panose="020B0604020202020204" pitchFamily="34" charset="0"/>
              <a:buChar char="•"/>
            </a:pPr>
            <a:r>
              <a:rPr lang="en-US" altLang="en-US" sz="2160" dirty="0">
                <a:latin typeface="Arial" panose="020B0604020202020204" pitchFamily="34" charset="0"/>
              </a:rPr>
              <a:t>Tracks input through various transformations.</a:t>
            </a:r>
          </a:p>
          <a:p>
            <a:pPr lvl="0" eaLnBrk="0" fontAlgn="base" hangingPunct="0">
              <a:spcBef>
                <a:spcPct val="0"/>
              </a:spcBef>
              <a:spcAft>
                <a:spcPct val="0"/>
              </a:spcAft>
            </a:pPr>
            <a:endParaRPr lang="en-US" altLang="en-US" sz="2160" dirty="0">
              <a:latin typeface="Arial" panose="020B0604020202020204" pitchFamily="34" charset="0"/>
            </a:endParaRPr>
          </a:p>
          <a:p>
            <a:pPr lvl="0" eaLnBrk="0" fontAlgn="base" hangingPunct="0">
              <a:spcBef>
                <a:spcPct val="0"/>
              </a:spcBef>
              <a:spcAft>
                <a:spcPct val="0"/>
              </a:spcAft>
            </a:pPr>
            <a:r>
              <a:rPr lang="en-US" altLang="en-US" sz="2160" b="1" dirty="0">
                <a:latin typeface="Arial" panose="020B0604020202020204" pitchFamily="34" charset="0"/>
              </a:rPr>
              <a:t>Explicit Propagation Tracking</a:t>
            </a:r>
            <a:r>
              <a:rPr lang="en-US" altLang="en-US" sz="2160" dirty="0">
                <a:latin typeface="Arial" panose="020B060402020202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160" dirty="0">
                <a:latin typeface="Arial" panose="020B0604020202020204" pitchFamily="34" charset="0"/>
              </a:rPr>
              <a:t>Dynamically tracks tainted data flow and validates it.</a:t>
            </a:r>
          </a:p>
          <a:p>
            <a:pPr lvl="0" eaLnBrk="0" fontAlgn="base" hangingPunct="0">
              <a:spcBef>
                <a:spcPct val="0"/>
              </a:spcBef>
              <a:spcAft>
                <a:spcPct val="0"/>
              </a:spcAft>
            </a:pPr>
            <a:endParaRPr lang="en-US" altLang="en-US" sz="2160" dirty="0">
              <a:latin typeface="Arial" panose="020B0604020202020204" pitchFamily="34" charset="0"/>
            </a:endParaRPr>
          </a:p>
          <a:p>
            <a:pPr lvl="0" eaLnBrk="0" fontAlgn="base" hangingPunct="0">
              <a:spcBef>
                <a:spcPct val="0"/>
              </a:spcBef>
              <a:spcAft>
                <a:spcPct val="0"/>
              </a:spcAft>
            </a:pPr>
            <a:r>
              <a:rPr lang="en-US" altLang="en-US" sz="2160" b="1" dirty="0">
                <a:latin typeface="Arial" panose="020B0604020202020204" pitchFamily="34" charset="0"/>
              </a:rPr>
              <a:t>Control Flow Graphs (CFGs)</a:t>
            </a:r>
            <a:r>
              <a:rPr lang="en-US" altLang="en-US" sz="2160" dirty="0">
                <a:latin typeface="Arial" panose="020B060402020202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160" dirty="0">
                <a:latin typeface="Arial" panose="020B0604020202020204" pitchFamily="34" charset="0"/>
              </a:rPr>
              <a:t>Developed to visualize taint flow and detect anomalies.</a:t>
            </a:r>
          </a:p>
          <a:p>
            <a:pPr lvl="0" eaLnBrk="0" fontAlgn="base" hangingPunct="0">
              <a:spcBef>
                <a:spcPct val="0"/>
              </a:spcBef>
              <a:spcAft>
                <a:spcPct val="0"/>
              </a:spcAft>
            </a:pPr>
            <a:endParaRPr lang="en-US" altLang="en-US" sz="2160" dirty="0">
              <a:latin typeface="Arial" panose="020B0604020202020204" pitchFamily="34" charset="0"/>
            </a:endParaRPr>
          </a:p>
          <a:p>
            <a:pPr lvl="0" eaLnBrk="0" fontAlgn="base" hangingPunct="0">
              <a:spcBef>
                <a:spcPct val="0"/>
              </a:spcBef>
              <a:spcAft>
                <a:spcPct val="0"/>
              </a:spcAft>
            </a:pPr>
            <a:r>
              <a:rPr lang="en-US" altLang="en-US" sz="2160" b="1" dirty="0">
                <a:latin typeface="Arial" panose="020B0604020202020204" pitchFamily="34" charset="0"/>
              </a:rPr>
              <a:t>Taint tracking Dashboard</a:t>
            </a:r>
            <a:r>
              <a:rPr lang="en-US" altLang="en-US" sz="2160" dirty="0">
                <a:latin typeface="Arial" panose="020B060402020202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160" dirty="0">
                <a:latin typeface="Arial" panose="020B0604020202020204" pitchFamily="34" charset="0"/>
              </a:rPr>
              <a:t>Designed a dashboard to easy access of the logs and graphs.</a:t>
            </a:r>
          </a:p>
          <a:p>
            <a:pPr lvl="0" eaLnBrk="0" fontAlgn="base" hangingPunct="0">
              <a:spcBef>
                <a:spcPct val="0"/>
              </a:spcBef>
              <a:spcAft>
                <a:spcPct val="0"/>
              </a:spcAft>
            </a:pPr>
            <a:endParaRPr lang="en-US" altLang="en-US" sz="2160" dirty="0">
              <a:latin typeface="Arial" panose="020B0604020202020204" pitchFamily="34" charset="0"/>
            </a:endParaRPr>
          </a:p>
        </p:txBody>
      </p:sp>
      <p:sp>
        <p:nvSpPr>
          <p:cNvPr id="6" name="Rectangle 5">
            <a:extLst>
              <a:ext uri="{FF2B5EF4-FFF2-40B4-BE49-F238E27FC236}">
                <a16:creationId xmlns:a16="http://schemas.microsoft.com/office/drawing/2014/main" id="{0398AF07-268E-6D31-F734-552A913FB2E3}"/>
              </a:ext>
            </a:extLst>
          </p:cNvPr>
          <p:cNvSpPr>
            <a:spLocks noChangeArrowheads="1"/>
          </p:cNvSpPr>
          <p:nvPr/>
        </p:nvSpPr>
        <p:spPr bwMode="auto">
          <a:xfrm>
            <a:off x="7653736" y="2273663"/>
            <a:ext cx="6935531" cy="1772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lvl="0" eaLnBrk="0" fontAlgn="base" hangingPunct="0">
              <a:spcBef>
                <a:spcPct val="0"/>
              </a:spcBef>
              <a:spcAft>
                <a:spcPct val="0"/>
              </a:spcAft>
            </a:pPr>
            <a:r>
              <a:rPr lang="en-US" altLang="en-US" sz="2160" b="1" dirty="0">
                <a:latin typeface="Arial" panose="020B0604020202020204" pitchFamily="34" charset="0"/>
              </a:rPr>
              <a:t>Testing Scenarios</a:t>
            </a:r>
            <a:r>
              <a:rPr lang="en-US" altLang="en-US" sz="2160" dirty="0">
                <a:latin typeface="Arial" panose="020B0604020202020204" pitchFamily="34" charset="0"/>
              </a:rPr>
              <a:t>:</a:t>
            </a:r>
          </a:p>
          <a:p>
            <a:pPr marL="342900" indent="-342900" eaLnBrk="0" fontAlgn="base" hangingPunct="0">
              <a:spcBef>
                <a:spcPct val="0"/>
              </a:spcBef>
              <a:spcAft>
                <a:spcPct val="0"/>
              </a:spcAft>
              <a:buFont typeface="Arial" panose="020B0604020202020204" pitchFamily="34" charset="0"/>
              <a:buChar char="•"/>
            </a:pPr>
            <a:r>
              <a:rPr lang="en-US" altLang="en-US" sz="2160" dirty="0">
                <a:latin typeface="Arial" panose="020B0604020202020204" pitchFamily="34" charset="0"/>
              </a:rPr>
              <a:t>Valid input: Passed validation and sanitized.</a:t>
            </a:r>
          </a:p>
          <a:p>
            <a:pPr marL="342900" indent="-342900" eaLnBrk="0" fontAlgn="base" hangingPunct="0">
              <a:spcBef>
                <a:spcPct val="0"/>
              </a:spcBef>
              <a:spcAft>
                <a:spcPct val="0"/>
              </a:spcAft>
              <a:buFont typeface="Arial" panose="020B0604020202020204" pitchFamily="34" charset="0"/>
              <a:buChar char="•"/>
            </a:pPr>
            <a:r>
              <a:rPr lang="en-US" altLang="en-US" sz="2160" dirty="0">
                <a:latin typeface="Arial" panose="020B0604020202020204" pitchFamily="34" charset="0"/>
              </a:rPr>
              <a:t>Invalid input: Detected and rejected.</a:t>
            </a:r>
          </a:p>
          <a:p>
            <a:pPr marL="342900" indent="-342900" eaLnBrk="0" fontAlgn="base" hangingPunct="0">
              <a:spcBef>
                <a:spcPct val="0"/>
              </a:spcBef>
              <a:spcAft>
                <a:spcPct val="0"/>
              </a:spcAft>
              <a:buFont typeface="Arial" panose="020B0604020202020204" pitchFamily="34" charset="0"/>
              <a:buChar char="•"/>
            </a:pPr>
            <a:r>
              <a:rPr lang="en-US" altLang="en-US" sz="2160" dirty="0">
                <a:latin typeface="Arial" panose="020B0604020202020204" pitchFamily="34" charset="0"/>
              </a:rPr>
              <a:t>Implicitly tainted input: Flagged for special handling</a:t>
            </a:r>
          </a:p>
          <a:p>
            <a:pPr lvl="0" eaLnBrk="0" fontAlgn="base" hangingPunct="0">
              <a:spcBef>
                <a:spcPct val="0"/>
              </a:spcBef>
              <a:spcAft>
                <a:spcPct val="0"/>
              </a:spcAft>
            </a:pPr>
            <a:endParaRPr lang="en-US" altLang="en-US" sz="2160" dirty="0">
              <a:latin typeface="Arial" panose="020B0604020202020204" pitchFamily="34" charset="0"/>
            </a:endParaRPr>
          </a:p>
        </p:txBody>
      </p:sp>
    </p:spTree>
    <p:extLst>
      <p:ext uri="{BB962C8B-B14F-4D97-AF65-F5344CB8AC3E}">
        <p14:creationId xmlns:p14="http://schemas.microsoft.com/office/powerpoint/2010/main" val="3530076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988085" y="792418"/>
            <a:ext cx="6675120" cy="950594"/>
          </a:xfrm>
        </p:spPr>
        <p:txBody>
          <a:bodyPr>
            <a:normAutofit/>
          </a:bodyPr>
          <a:lstStyle/>
          <a:p>
            <a:pPr algn="l"/>
            <a:r>
              <a:rPr lang="en-US" sz="4320" dirty="0"/>
              <a:t>Why dynamic taint analysis?</a:t>
            </a:r>
          </a:p>
        </p:txBody>
      </p:sp>
      <p:sp>
        <p:nvSpPr>
          <p:cNvPr id="4" name="Rectangle 3">
            <a:extLst>
              <a:ext uri="{FF2B5EF4-FFF2-40B4-BE49-F238E27FC236}">
                <a16:creationId xmlns:a16="http://schemas.microsoft.com/office/drawing/2014/main" id="{68918CEE-3EE9-4768-90C7-A115F59361EE}"/>
              </a:ext>
            </a:extLst>
          </p:cNvPr>
          <p:cNvSpPr/>
          <p:nvPr/>
        </p:nvSpPr>
        <p:spPr>
          <a:xfrm>
            <a:off x="3158923" y="7791449"/>
            <a:ext cx="8179638" cy="43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60" b="1" dirty="0">
                <a:solidFill>
                  <a:schemeClr val="tx1"/>
                </a:solidFill>
              </a:rPr>
              <a:t>IT21318252</a:t>
            </a:r>
            <a:r>
              <a:rPr lang="en-US" sz="2160" dirty="0">
                <a:solidFill>
                  <a:schemeClr val="tx1"/>
                </a:solidFill>
              </a:rPr>
              <a:t>   |   </a:t>
            </a:r>
            <a:r>
              <a:rPr lang="en-US" sz="2160" dirty="0" err="1">
                <a:solidFill>
                  <a:schemeClr val="tx1"/>
                </a:solidFill>
              </a:rPr>
              <a:t>Rafeek</a:t>
            </a:r>
            <a:r>
              <a:rPr lang="en-US" sz="2160" dirty="0">
                <a:solidFill>
                  <a:schemeClr val="tx1"/>
                </a:solidFill>
              </a:rPr>
              <a:t> A.M | 24-25J-136</a:t>
            </a:r>
          </a:p>
        </p:txBody>
      </p:sp>
      <p:sp>
        <p:nvSpPr>
          <p:cNvPr id="7" name="TextBox 6">
            <a:extLst>
              <a:ext uri="{FF2B5EF4-FFF2-40B4-BE49-F238E27FC236}">
                <a16:creationId xmlns:a16="http://schemas.microsoft.com/office/drawing/2014/main" id="{0FE9B651-CB71-7B16-95B0-2623117CED92}"/>
              </a:ext>
            </a:extLst>
          </p:cNvPr>
          <p:cNvSpPr txBox="1"/>
          <p:nvPr/>
        </p:nvSpPr>
        <p:spPr>
          <a:xfrm>
            <a:off x="969442" y="2348197"/>
            <a:ext cx="12380798" cy="1938992"/>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Unique combination of Explicit Propagation Tracking and Control Flow Analysis for enhanced security.</a:t>
            </a:r>
          </a:p>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Real-time detection and prevention of unauthorized data flows.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Detailed data flow logs for thorough auditing</a:t>
            </a:r>
          </a:p>
        </p:txBody>
      </p:sp>
    </p:spTree>
    <p:extLst>
      <p:ext uri="{BB962C8B-B14F-4D97-AF65-F5344CB8AC3E}">
        <p14:creationId xmlns:p14="http://schemas.microsoft.com/office/powerpoint/2010/main" val="3513683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886968" y="1114299"/>
            <a:ext cx="10753344" cy="647022"/>
          </a:xfrm>
        </p:spPr>
        <p:txBody>
          <a:bodyPr>
            <a:normAutofit/>
          </a:bodyPr>
          <a:lstStyle/>
          <a:p>
            <a:r>
              <a:rPr lang="en-US" sz="3360" b="1" cap="all" dirty="0">
                <a:latin typeface="Arial" panose="020B0604020202020204" pitchFamily="34" charset="0"/>
                <a:cs typeface="Arial" panose="020B0604020202020204" pitchFamily="34" charset="0"/>
              </a:rPr>
              <a:t>References</a:t>
            </a:r>
          </a:p>
        </p:txBody>
      </p:sp>
      <p:sp>
        <p:nvSpPr>
          <p:cNvPr id="3" name="Rectangle 2">
            <a:extLst>
              <a:ext uri="{FF2B5EF4-FFF2-40B4-BE49-F238E27FC236}">
                <a16:creationId xmlns:a16="http://schemas.microsoft.com/office/drawing/2014/main" id="{815D35BE-22CD-0407-343A-52C558A7281D}"/>
              </a:ext>
            </a:extLst>
          </p:cNvPr>
          <p:cNvSpPr/>
          <p:nvPr/>
        </p:nvSpPr>
        <p:spPr>
          <a:xfrm>
            <a:off x="3158923" y="7791449"/>
            <a:ext cx="8179638" cy="43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60" b="1" dirty="0">
                <a:solidFill>
                  <a:schemeClr val="tx1"/>
                </a:solidFill>
              </a:rPr>
              <a:t>IT21318252</a:t>
            </a:r>
            <a:r>
              <a:rPr lang="en-US" sz="2160" dirty="0">
                <a:solidFill>
                  <a:schemeClr val="tx1"/>
                </a:solidFill>
              </a:rPr>
              <a:t>   |   </a:t>
            </a:r>
            <a:r>
              <a:rPr lang="en-US" sz="2160" dirty="0" err="1">
                <a:solidFill>
                  <a:schemeClr val="tx1"/>
                </a:solidFill>
              </a:rPr>
              <a:t>Rafeek</a:t>
            </a:r>
            <a:r>
              <a:rPr lang="en-US" sz="2160" dirty="0">
                <a:solidFill>
                  <a:schemeClr val="tx1"/>
                </a:solidFill>
              </a:rPr>
              <a:t> A.M | 24-25J-136</a:t>
            </a:r>
          </a:p>
        </p:txBody>
      </p:sp>
      <p:sp>
        <p:nvSpPr>
          <p:cNvPr id="5" name="Rectangle 1">
            <a:extLst>
              <a:ext uri="{FF2B5EF4-FFF2-40B4-BE49-F238E27FC236}">
                <a16:creationId xmlns:a16="http://schemas.microsoft.com/office/drawing/2014/main" id="{7538DEE8-724A-62CD-253C-793E1E9E52E5}"/>
              </a:ext>
            </a:extLst>
          </p:cNvPr>
          <p:cNvSpPr>
            <a:spLocks noChangeArrowheads="1"/>
          </p:cNvSpPr>
          <p:nvPr/>
        </p:nvSpPr>
        <p:spPr bwMode="auto">
          <a:xfrm>
            <a:off x="886968" y="2377479"/>
            <a:ext cx="12929616" cy="4474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400" dirty="0">
                <a:latin typeface="Arial" panose="020B0604020202020204" pitchFamily="34" charset="0"/>
              </a:rPr>
              <a:t>J. Newsome and D. Song, "Dynamic Taint Analysis for Automatic Detection, Analysis, and Signature Generation of Exploits on Commodity Software," Carnegie Mellon University, 2005.</a:t>
            </a:r>
          </a:p>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400" dirty="0">
                <a:latin typeface="Arial" panose="020B0604020202020204" pitchFamily="34" charset="0"/>
              </a:rPr>
              <a:t>K. Hough and J. Bell, "A Practical Approach for Dynamic Taint Tracking with Control-flow Relationships," ACM Transactions on Software Engineering and Methodology, vol. 31, no. 2, pp. 1–43, Dec. 2021, </a:t>
            </a:r>
            <a:r>
              <a:rPr lang="en-US" altLang="en-US" sz="2400" dirty="0" err="1">
                <a:latin typeface="Arial" panose="020B0604020202020204" pitchFamily="34" charset="0"/>
              </a:rPr>
              <a:t>doi</a:t>
            </a:r>
            <a:r>
              <a:rPr lang="en-US" altLang="en-US" sz="2400" dirty="0">
                <a:latin typeface="Arial" panose="020B0604020202020204" pitchFamily="34" charset="0"/>
              </a:rPr>
              <a:t>: 10.1145/3485464.</a:t>
            </a:r>
          </a:p>
          <a:p>
            <a:pPr marL="342900" indent="-342900" eaLnBrk="0" fontAlgn="base" hangingPunct="0">
              <a:lnSpc>
                <a:spcPct val="150000"/>
              </a:lnSpc>
              <a:spcBef>
                <a:spcPct val="0"/>
              </a:spcBef>
              <a:spcAft>
                <a:spcPct val="0"/>
              </a:spcAft>
              <a:buFont typeface="Arial" panose="020B0604020202020204" pitchFamily="34" charset="0"/>
              <a:buChar char="•"/>
            </a:pPr>
            <a:r>
              <a:rPr lang="en-US" altLang="en-US" sz="2400" dirty="0">
                <a:latin typeface="Arial" panose="020B0604020202020204" pitchFamily="34" charset="0"/>
              </a:rPr>
              <a:t>S. Heiberg and J. </a:t>
            </a:r>
            <a:r>
              <a:rPr lang="en-US" altLang="en-US" sz="2400" dirty="0" err="1">
                <a:latin typeface="Arial" panose="020B0604020202020204" pitchFamily="34" charset="0"/>
              </a:rPr>
              <a:t>Willemson</a:t>
            </a:r>
            <a:r>
              <a:rPr lang="en-US" altLang="en-US" sz="2400" dirty="0">
                <a:latin typeface="Arial" panose="020B0604020202020204" pitchFamily="34" charset="0"/>
              </a:rPr>
              <a:t>, "Modeling Threats of a Voting Method," in Electronic Voting: Overview and Threat Analysis, Jan. 2014, </a:t>
            </a:r>
            <a:r>
              <a:rPr lang="en-US" altLang="en-US" sz="2400" dirty="0" err="1">
                <a:latin typeface="Arial" panose="020B0604020202020204" pitchFamily="34" charset="0"/>
              </a:rPr>
              <a:t>doi</a:t>
            </a:r>
            <a:r>
              <a:rPr lang="en-US" altLang="en-US" sz="2400" dirty="0">
                <a:latin typeface="Arial" panose="020B0604020202020204" pitchFamily="34" charset="0"/>
              </a:rPr>
              <a:t>: 10.4018/978-1-4666-5820-2.ch007.</a:t>
            </a:r>
          </a:p>
        </p:txBody>
      </p:sp>
    </p:spTree>
    <p:extLst>
      <p:ext uri="{BB962C8B-B14F-4D97-AF65-F5344CB8AC3E}">
        <p14:creationId xmlns:p14="http://schemas.microsoft.com/office/powerpoint/2010/main" val="4145513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72"/>
          <p:cNvSpPr txBox="1">
            <a:spLocks noGrp="1"/>
          </p:cNvSpPr>
          <p:nvPr>
            <p:ph type="title"/>
          </p:nvPr>
        </p:nvSpPr>
        <p:spPr>
          <a:xfrm>
            <a:off x="1155701" y="3404505"/>
            <a:ext cx="12435840" cy="1634490"/>
          </a:xfrm>
          <a:prstGeom prst="rect">
            <a:avLst/>
          </a:prstGeom>
          <a:noFill/>
          <a:ln>
            <a:noFill/>
          </a:ln>
        </p:spPr>
        <p:txBody>
          <a:bodyPr spcFirstLastPara="1" wrap="square" lIns="109710" tIns="54840" rIns="109710" bIns="54840" anchor="t" anchorCtr="0">
            <a:normAutofit/>
          </a:bodyPr>
          <a:lstStyle/>
          <a:p>
            <a:pPr>
              <a:spcBef>
                <a:spcPts val="0"/>
              </a:spcBef>
              <a:buClr>
                <a:schemeClr val="dk1"/>
              </a:buClr>
              <a:buSzPts val="4000"/>
            </a:pPr>
            <a:r>
              <a:rPr lang="en-US" dirty="0"/>
              <a:t>IT21278976 | PERERA U.L.S.A</a:t>
            </a:r>
            <a:endParaRPr dirty="0"/>
          </a:p>
        </p:txBody>
      </p:sp>
      <p:sp>
        <p:nvSpPr>
          <p:cNvPr id="770" name="Google Shape;770;p72"/>
          <p:cNvSpPr txBox="1">
            <a:spLocks noGrp="1"/>
          </p:cNvSpPr>
          <p:nvPr>
            <p:ph type="body" idx="1"/>
          </p:nvPr>
        </p:nvSpPr>
        <p:spPr>
          <a:xfrm>
            <a:off x="1155701" y="5084714"/>
            <a:ext cx="12435840" cy="1800224"/>
          </a:xfrm>
          <a:prstGeom prst="rect">
            <a:avLst/>
          </a:prstGeom>
          <a:noFill/>
          <a:ln>
            <a:noFill/>
          </a:ln>
        </p:spPr>
        <p:txBody>
          <a:bodyPr spcFirstLastPara="1" wrap="square" lIns="109710" tIns="54840" rIns="109710" bIns="54840" anchor="b" anchorCtr="0">
            <a:normAutofit/>
          </a:bodyPr>
          <a:lstStyle/>
          <a:p>
            <a:pPr>
              <a:spcBef>
                <a:spcPts val="0"/>
              </a:spcBef>
              <a:buClr>
                <a:srgbClr val="888888"/>
              </a:buClr>
              <a:buSzPts val="2000"/>
            </a:pPr>
            <a:r>
              <a:rPr lang="en-US" dirty="0"/>
              <a:t>Cyber Security </a:t>
            </a:r>
            <a:endParaRPr dirty="0"/>
          </a:p>
        </p:txBody>
      </p:sp>
      <p:sp>
        <p:nvSpPr>
          <p:cNvPr id="773" name="Google Shape;773;p72"/>
          <p:cNvSpPr txBox="1"/>
          <p:nvPr/>
        </p:nvSpPr>
        <p:spPr>
          <a:xfrm>
            <a:off x="1150322" y="2054421"/>
            <a:ext cx="10728064" cy="894902"/>
          </a:xfrm>
          <a:prstGeom prst="rect">
            <a:avLst/>
          </a:prstGeom>
          <a:noFill/>
          <a:ln>
            <a:noFill/>
          </a:ln>
        </p:spPr>
        <p:txBody>
          <a:bodyPr spcFirstLastPara="1" wrap="square" lIns="109710" tIns="54840" rIns="109710" bIns="54840" anchor="t" anchorCtr="0">
            <a:normAutofit/>
          </a:bodyPr>
          <a:lstStyle/>
          <a:p>
            <a:pPr>
              <a:buClr>
                <a:schemeClr val="dk1"/>
              </a:buClr>
              <a:buSzPct val="100000"/>
            </a:pPr>
            <a:r>
              <a:rPr lang="en-US" sz="3360" dirty="0">
                <a:solidFill>
                  <a:schemeClr val="dk1"/>
                </a:solidFill>
                <a:latin typeface="Arial"/>
                <a:ea typeface="Arial"/>
                <a:cs typeface="Arial"/>
                <a:sym typeface="Arial"/>
              </a:rPr>
              <a:t>Implementin</a:t>
            </a:r>
            <a:r>
              <a:rPr lang="en-US" sz="3360" dirty="0">
                <a:solidFill>
                  <a:schemeClr val="dk1"/>
                </a:solidFill>
              </a:rPr>
              <a:t>g Homomorphic Encryption</a:t>
            </a:r>
            <a:endParaRPr sz="3360" dirty="0">
              <a:solidFill>
                <a:schemeClr val="dk1"/>
              </a:solidFill>
              <a:latin typeface="Arial"/>
              <a:ea typeface="Arial"/>
              <a:cs typeface="Arial"/>
              <a:sym typeface="Arial"/>
            </a:endParaRPr>
          </a:p>
        </p:txBody>
      </p:sp>
      <p:pic>
        <p:nvPicPr>
          <p:cNvPr id="2" name="Picture 1" descr="A person smiling for the camera&#10;&#10;Description automatically generated">
            <a:extLst>
              <a:ext uri="{FF2B5EF4-FFF2-40B4-BE49-F238E27FC236}">
                <a16:creationId xmlns:a16="http://schemas.microsoft.com/office/drawing/2014/main" id="{AEA56222-505C-B0FE-A64E-F09CD4BDB4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00" r="8100"/>
          <a:stretch/>
        </p:blipFill>
        <p:spPr>
          <a:xfrm>
            <a:off x="12117274" y="85815"/>
            <a:ext cx="2438305" cy="3137286"/>
          </a:xfrm>
          <a:prstGeom prst="rect">
            <a:avLst/>
          </a:prstGeom>
        </p:spPr>
      </p:pic>
      <p:sp>
        <p:nvSpPr>
          <p:cNvPr id="3" name="Rectangle 2">
            <a:extLst>
              <a:ext uri="{FF2B5EF4-FFF2-40B4-BE49-F238E27FC236}">
                <a16:creationId xmlns:a16="http://schemas.microsoft.com/office/drawing/2014/main" id="{FA05DFF2-0788-A62C-CDD9-639C53B8CAD6}"/>
              </a:ext>
            </a:extLst>
          </p:cNvPr>
          <p:cNvSpPr/>
          <p:nvPr/>
        </p:nvSpPr>
        <p:spPr>
          <a:xfrm>
            <a:off x="3200400" y="7863840"/>
            <a:ext cx="7040880" cy="29359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160"/>
          </a:p>
        </p:txBody>
      </p:sp>
      <p:sp>
        <p:nvSpPr>
          <p:cNvPr id="771" name="Google Shape;771;p72"/>
          <p:cNvSpPr/>
          <p:nvPr/>
        </p:nvSpPr>
        <p:spPr>
          <a:xfrm>
            <a:off x="3200401" y="7676369"/>
            <a:ext cx="8179638" cy="438150"/>
          </a:xfrm>
          <a:prstGeom prst="rect">
            <a:avLst/>
          </a:prstGeom>
          <a:noFill/>
          <a:ln>
            <a:noFill/>
          </a:ln>
        </p:spPr>
        <p:txBody>
          <a:bodyPr spcFirstLastPara="1" wrap="square" lIns="109710" tIns="54840" rIns="109710" bIns="54840" anchor="ctr" anchorCtr="0">
            <a:noAutofit/>
          </a:bodyPr>
          <a:lstStyle/>
          <a:p>
            <a:pPr algn="ctr"/>
            <a:r>
              <a:rPr lang="en-US" sz="2160" b="1" dirty="0">
                <a:solidFill>
                  <a:schemeClr val="dk1"/>
                </a:solidFill>
                <a:latin typeface="Cambria"/>
                <a:ea typeface="Cambria"/>
                <a:cs typeface="Cambria"/>
                <a:sym typeface="Cambria"/>
              </a:rPr>
              <a:t>IT21278976</a:t>
            </a:r>
            <a:r>
              <a:rPr lang="en-US" sz="2160" dirty="0">
                <a:solidFill>
                  <a:schemeClr val="dk1"/>
                </a:solidFill>
                <a:latin typeface="Cambria"/>
                <a:ea typeface="Cambria"/>
                <a:cs typeface="Cambria"/>
                <a:sym typeface="Cambria"/>
              </a:rPr>
              <a:t>   |   Perera U.L.S.A</a:t>
            </a:r>
            <a:r>
              <a:rPr lang="en-US" sz="2160" b="1" dirty="0">
                <a:solidFill>
                  <a:schemeClr val="dk1"/>
                </a:solidFill>
                <a:latin typeface="Cambria"/>
                <a:ea typeface="Cambria"/>
                <a:cs typeface="Cambria"/>
                <a:sym typeface="Cambria"/>
              </a:rPr>
              <a:t>   </a:t>
            </a:r>
            <a:r>
              <a:rPr lang="en-US" sz="2160" dirty="0">
                <a:solidFill>
                  <a:schemeClr val="dk1"/>
                </a:solidFill>
                <a:latin typeface="Cambria"/>
                <a:ea typeface="Cambria"/>
                <a:cs typeface="Cambria"/>
                <a:sym typeface="Cambria"/>
              </a:rPr>
              <a:t>| </a:t>
            </a:r>
            <a:r>
              <a:rPr lang="en-US" sz="2160" dirty="0">
                <a:latin typeface="Cambria" panose="02040503050406030204" pitchFamily="18" charset="0"/>
                <a:ea typeface="Cambria" panose="02040503050406030204" pitchFamily="18" charset="0"/>
              </a:rPr>
              <a:t>24-25J-136</a:t>
            </a:r>
            <a:endParaRPr sz="2160" dirty="0">
              <a:solidFill>
                <a:schemeClr val="dk1"/>
              </a:solidFill>
              <a:latin typeface="Cambria" panose="02040503050406030204" pitchFamily="18" charset="0"/>
              <a:ea typeface="Cambria" panose="02040503050406030204" pitchFamily="18" charset="0"/>
              <a:cs typeface="Cambria"/>
              <a:sym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Autofit/>
          </a:bodyPr>
          <a:lstStyle/>
          <a:p>
            <a:endParaRPr lang="en-US" sz="4800" dirty="0"/>
          </a:p>
        </p:txBody>
      </p:sp>
      <p:sp>
        <p:nvSpPr>
          <p:cNvPr id="7" name="Rectangle: Rounded Corners 6">
            <a:extLst>
              <a:ext uri="{FF2B5EF4-FFF2-40B4-BE49-F238E27FC236}">
                <a16:creationId xmlns:a16="http://schemas.microsoft.com/office/drawing/2014/main" id="{D5E92AEF-D9DE-4768-5D95-1F0A1D119BE3}"/>
              </a:ext>
            </a:extLst>
          </p:cNvPr>
          <p:cNvSpPr>
            <a:spLocks/>
          </p:cNvSpPr>
          <p:nvPr/>
        </p:nvSpPr>
        <p:spPr>
          <a:xfrm>
            <a:off x="640081" y="1707569"/>
            <a:ext cx="6583681" cy="5624015"/>
          </a:xfrm>
          <a:prstGeom prst="roundRect">
            <a:avLst>
              <a:gd name="adj" fmla="val 3679"/>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80" dirty="0">
                <a:solidFill>
                  <a:schemeClr val="bg1"/>
                </a:solidFill>
                <a:latin typeface="Cambria" panose="02040503050406030204" pitchFamily="18" charset="0"/>
                <a:ea typeface="Cambria" panose="02040503050406030204" pitchFamily="18" charset="0"/>
              </a:rPr>
              <a:t>Current voting systems often fall short in providing comprehensive privacy and security due to their reliance on decrypting votes for tallying, which can expose voter choices to potential breaches. They lack the ability to perform secure computations on encrypted data, leaving them vulnerable to tampering during the tallying process.</a:t>
            </a:r>
          </a:p>
        </p:txBody>
      </p:sp>
      <p:sp>
        <p:nvSpPr>
          <p:cNvPr id="8" name="Rectangle: Rounded Corners 7">
            <a:extLst>
              <a:ext uri="{FF2B5EF4-FFF2-40B4-BE49-F238E27FC236}">
                <a16:creationId xmlns:a16="http://schemas.microsoft.com/office/drawing/2014/main" id="{8492B288-CAEA-5B00-C327-0953C1B0C972}"/>
              </a:ext>
            </a:extLst>
          </p:cNvPr>
          <p:cNvSpPr>
            <a:spLocks/>
          </p:cNvSpPr>
          <p:nvPr/>
        </p:nvSpPr>
        <p:spPr>
          <a:xfrm>
            <a:off x="9966960" y="1555735"/>
            <a:ext cx="3744530" cy="1607059"/>
          </a:xfrm>
          <a:prstGeom prst="roundRect">
            <a:avLst>
              <a:gd name="adj" fmla="val 3679"/>
            </a:avLst>
          </a:prstGeom>
          <a:solidFill>
            <a:srgbClr val="EAAF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80" dirty="0">
                <a:solidFill>
                  <a:schemeClr val="tx1"/>
                </a:solidFill>
                <a:latin typeface="Cambria" panose="02040503050406030204" pitchFamily="18" charset="0"/>
                <a:ea typeface="Cambria" panose="02040503050406030204" pitchFamily="18" charset="0"/>
              </a:rPr>
              <a:t>Lack of Privacy and Data Protection</a:t>
            </a:r>
          </a:p>
        </p:txBody>
      </p:sp>
      <p:sp>
        <p:nvSpPr>
          <p:cNvPr id="9" name="Rectangle: Rounded Corners 8">
            <a:extLst>
              <a:ext uri="{FF2B5EF4-FFF2-40B4-BE49-F238E27FC236}">
                <a16:creationId xmlns:a16="http://schemas.microsoft.com/office/drawing/2014/main" id="{7B85F4DC-7A0E-820F-0576-31AE03FFFA92}"/>
              </a:ext>
            </a:extLst>
          </p:cNvPr>
          <p:cNvSpPr>
            <a:spLocks/>
          </p:cNvSpPr>
          <p:nvPr/>
        </p:nvSpPr>
        <p:spPr>
          <a:xfrm>
            <a:off x="9966960" y="3657600"/>
            <a:ext cx="3744530" cy="1607059"/>
          </a:xfrm>
          <a:prstGeom prst="roundRect">
            <a:avLst>
              <a:gd name="adj" fmla="val 3679"/>
            </a:avLst>
          </a:prstGeom>
          <a:solidFill>
            <a:srgbClr val="EAAF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80" dirty="0">
                <a:solidFill>
                  <a:schemeClr val="tx1"/>
                </a:solidFill>
                <a:latin typeface="Cambria" panose="02040503050406030204" pitchFamily="18" charset="0"/>
                <a:ea typeface="Cambria" panose="02040503050406030204" pitchFamily="18" charset="0"/>
              </a:rPr>
              <a:t>Exposure During Vote Tallying</a:t>
            </a:r>
          </a:p>
        </p:txBody>
      </p:sp>
      <p:sp>
        <p:nvSpPr>
          <p:cNvPr id="10" name="Rectangle: Rounded Corners 9">
            <a:extLst>
              <a:ext uri="{FF2B5EF4-FFF2-40B4-BE49-F238E27FC236}">
                <a16:creationId xmlns:a16="http://schemas.microsoft.com/office/drawing/2014/main" id="{19954308-2C3E-AE83-9DE6-5B91F699AE6E}"/>
              </a:ext>
            </a:extLst>
          </p:cNvPr>
          <p:cNvSpPr>
            <a:spLocks/>
          </p:cNvSpPr>
          <p:nvPr/>
        </p:nvSpPr>
        <p:spPr>
          <a:xfrm>
            <a:off x="9966960" y="5724525"/>
            <a:ext cx="3744530" cy="1607059"/>
          </a:xfrm>
          <a:prstGeom prst="roundRect">
            <a:avLst>
              <a:gd name="adj" fmla="val 3679"/>
            </a:avLst>
          </a:prstGeom>
          <a:solidFill>
            <a:srgbClr val="EAAF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80" dirty="0">
                <a:solidFill>
                  <a:schemeClr val="tx1"/>
                </a:solidFill>
                <a:latin typeface="Cambria" panose="02040503050406030204" pitchFamily="18" charset="0"/>
                <a:ea typeface="Cambria" panose="02040503050406030204" pitchFamily="18" charset="0"/>
              </a:rPr>
              <a:t>Vulnerability to Tampering</a:t>
            </a:r>
          </a:p>
        </p:txBody>
      </p:sp>
      <p:cxnSp>
        <p:nvCxnSpPr>
          <p:cNvPr id="12" name="Straight Arrow Connector 11">
            <a:extLst>
              <a:ext uri="{FF2B5EF4-FFF2-40B4-BE49-F238E27FC236}">
                <a16:creationId xmlns:a16="http://schemas.microsoft.com/office/drawing/2014/main" id="{EF38DD2F-6533-18F8-5D47-56C2E60105BD}"/>
              </a:ext>
            </a:extLst>
          </p:cNvPr>
          <p:cNvCxnSpPr>
            <a:stCxn id="7" idx="3"/>
            <a:endCxn id="8" idx="1"/>
          </p:cNvCxnSpPr>
          <p:nvPr/>
        </p:nvCxnSpPr>
        <p:spPr>
          <a:xfrm flipV="1">
            <a:off x="7223762" y="2359265"/>
            <a:ext cx="2743198" cy="21603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ABBF8997-CC2A-813F-F0EA-C041F862021C}"/>
              </a:ext>
            </a:extLst>
          </p:cNvPr>
          <p:cNvCxnSpPr>
            <a:stCxn id="7" idx="3"/>
            <a:endCxn id="9" idx="1"/>
          </p:cNvCxnSpPr>
          <p:nvPr/>
        </p:nvCxnSpPr>
        <p:spPr>
          <a:xfrm flipV="1">
            <a:off x="7223762" y="4461130"/>
            <a:ext cx="2743198" cy="584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B28F52EB-C9F1-6067-D0ED-B1680750894F}"/>
              </a:ext>
            </a:extLst>
          </p:cNvPr>
          <p:cNvCxnSpPr>
            <a:stCxn id="7" idx="3"/>
            <a:endCxn id="10" idx="1"/>
          </p:cNvCxnSpPr>
          <p:nvPr/>
        </p:nvCxnSpPr>
        <p:spPr>
          <a:xfrm>
            <a:off x="7223762" y="4519577"/>
            <a:ext cx="2743198" cy="20084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7" name="Picture 16" descr="A magnifying glass with a question mark&#10;&#10;Description automatically generated">
            <a:extLst>
              <a:ext uri="{FF2B5EF4-FFF2-40B4-BE49-F238E27FC236}">
                <a16:creationId xmlns:a16="http://schemas.microsoft.com/office/drawing/2014/main" id="{5659BC35-D636-EA7D-ACB7-CC16D3C658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761" y="192211"/>
            <a:ext cx="1297693" cy="1297693"/>
          </a:xfrm>
          <a:prstGeom prst="rect">
            <a:avLst/>
          </a:prstGeom>
        </p:spPr>
      </p:pic>
      <p:sp>
        <p:nvSpPr>
          <p:cNvPr id="3" name="Google Shape;771;p72">
            <a:extLst>
              <a:ext uri="{FF2B5EF4-FFF2-40B4-BE49-F238E27FC236}">
                <a16:creationId xmlns:a16="http://schemas.microsoft.com/office/drawing/2014/main" id="{DC0B6901-F502-5970-4AC8-500DE5471993}"/>
              </a:ext>
            </a:extLst>
          </p:cNvPr>
          <p:cNvSpPr/>
          <p:nvPr/>
        </p:nvSpPr>
        <p:spPr>
          <a:xfrm>
            <a:off x="3158923" y="7791449"/>
            <a:ext cx="8179638" cy="438150"/>
          </a:xfrm>
          <a:prstGeom prst="rect">
            <a:avLst/>
          </a:prstGeom>
          <a:noFill/>
          <a:ln>
            <a:noFill/>
          </a:ln>
        </p:spPr>
        <p:txBody>
          <a:bodyPr spcFirstLastPara="1" wrap="square" lIns="109710" tIns="54840" rIns="109710" bIns="54840" anchor="ctr" anchorCtr="0">
            <a:noAutofit/>
          </a:bodyPr>
          <a:lstStyle/>
          <a:p>
            <a:pPr algn="ctr"/>
            <a:r>
              <a:rPr lang="en-US" sz="2160" b="1" dirty="0">
                <a:solidFill>
                  <a:schemeClr val="dk1"/>
                </a:solidFill>
                <a:latin typeface="Cambria"/>
                <a:ea typeface="Cambria"/>
                <a:cs typeface="Cambria"/>
                <a:sym typeface="Cambria"/>
              </a:rPr>
              <a:t>IT21278976</a:t>
            </a:r>
            <a:r>
              <a:rPr lang="en-US" sz="2160" dirty="0">
                <a:solidFill>
                  <a:schemeClr val="dk1"/>
                </a:solidFill>
                <a:latin typeface="Cambria"/>
                <a:ea typeface="Cambria"/>
                <a:cs typeface="Cambria"/>
                <a:sym typeface="Cambria"/>
              </a:rPr>
              <a:t>   |   Perera U.L.S.A</a:t>
            </a:r>
            <a:r>
              <a:rPr lang="en-US" sz="2160" b="1" dirty="0">
                <a:solidFill>
                  <a:schemeClr val="dk1"/>
                </a:solidFill>
                <a:latin typeface="Cambria"/>
                <a:ea typeface="Cambria"/>
                <a:cs typeface="Cambria"/>
                <a:sym typeface="Cambria"/>
              </a:rPr>
              <a:t>   </a:t>
            </a:r>
            <a:r>
              <a:rPr lang="en-US" sz="2160" dirty="0">
                <a:solidFill>
                  <a:schemeClr val="dk1"/>
                </a:solidFill>
                <a:latin typeface="Cambria"/>
                <a:ea typeface="Cambria"/>
                <a:cs typeface="Cambria"/>
                <a:sym typeface="Cambria"/>
              </a:rPr>
              <a:t>| </a:t>
            </a:r>
            <a:r>
              <a:rPr lang="en-US" sz="2160" dirty="0">
                <a:latin typeface="Cambria" panose="02040503050406030204" pitchFamily="18" charset="0"/>
                <a:ea typeface="Cambria" panose="02040503050406030204" pitchFamily="18" charset="0"/>
              </a:rPr>
              <a:t>24-25J-136</a:t>
            </a:r>
            <a:endParaRPr sz="2160" dirty="0">
              <a:solidFill>
                <a:schemeClr val="dk1"/>
              </a:solidFill>
              <a:latin typeface="Cambria" panose="02040503050406030204" pitchFamily="18" charset="0"/>
              <a:ea typeface="Cambria" panose="02040503050406030204" pitchFamily="18" charset="0"/>
              <a:cs typeface="Cambria"/>
              <a:sym typeface="Cambria"/>
            </a:endParaRPr>
          </a:p>
        </p:txBody>
      </p:sp>
      <p:sp>
        <p:nvSpPr>
          <p:cNvPr id="11" name="TextBox 10">
            <a:extLst>
              <a:ext uri="{FF2B5EF4-FFF2-40B4-BE49-F238E27FC236}">
                <a16:creationId xmlns:a16="http://schemas.microsoft.com/office/drawing/2014/main" id="{895CA7B4-B412-CBA0-1015-5AAE55A71970}"/>
              </a:ext>
            </a:extLst>
          </p:cNvPr>
          <p:cNvSpPr txBox="1"/>
          <p:nvPr/>
        </p:nvSpPr>
        <p:spPr>
          <a:xfrm>
            <a:off x="1981201" y="478044"/>
            <a:ext cx="6385560" cy="646331"/>
          </a:xfrm>
          <a:prstGeom prst="rect">
            <a:avLst/>
          </a:prstGeom>
          <a:noFill/>
        </p:spPr>
        <p:txBody>
          <a:bodyPr wrap="square" rtlCol="0">
            <a:spAutoFit/>
          </a:bodyPr>
          <a:lstStyle/>
          <a:p>
            <a:r>
              <a:rPr lang="en-US" sz="3600" dirty="0"/>
              <a:t>Introduction - Research Problem</a:t>
            </a:r>
          </a:p>
        </p:txBody>
      </p:sp>
    </p:spTree>
    <p:extLst>
      <p:ext uri="{BB962C8B-B14F-4D97-AF65-F5344CB8AC3E}">
        <p14:creationId xmlns:p14="http://schemas.microsoft.com/office/powerpoint/2010/main" val="37212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1097280" y="226368"/>
            <a:ext cx="12435840" cy="1349693"/>
          </a:xfrm>
        </p:spPr>
        <p:txBody>
          <a:bodyPr/>
          <a:lstStyle/>
          <a:p>
            <a:r>
              <a:rPr lang="en-US"/>
              <a:t>Research Question</a:t>
            </a:r>
          </a:p>
        </p:txBody>
      </p:sp>
      <p:sp>
        <p:nvSpPr>
          <p:cNvPr id="14" name="Rectangle: Rounded Corners 13">
            <a:extLst>
              <a:ext uri="{FF2B5EF4-FFF2-40B4-BE49-F238E27FC236}">
                <a16:creationId xmlns:a16="http://schemas.microsoft.com/office/drawing/2014/main" id="{80EB1666-79FA-FBF5-23B9-2187FCD8EF61}"/>
              </a:ext>
            </a:extLst>
          </p:cNvPr>
          <p:cNvSpPr/>
          <p:nvPr/>
        </p:nvSpPr>
        <p:spPr>
          <a:xfrm>
            <a:off x="618456" y="2683468"/>
            <a:ext cx="13393488" cy="3159524"/>
          </a:xfrm>
          <a:prstGeom prst="roundRect">
            <a:avLst>
              <a:gd name="adj" fmla="val 1114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17" name="TextBox 16">
            <a:extLst>
              <a:ext uri="{FF2B5EF4-FFF2-40B4-BE49-F238E27FC236}">
                <a16:creationId xmlns:a16="http://schemas.microsoft.com/office/drawing/2014/main" id="{C06A05B9-22B7-69BC-1796-250095B63CFD}"/>
              </a:ext>
            </a:extLst>
          </p:cNvPr>
          <p:cNvSpPr txBox="1"/>
          <p:nvPr/>
        </p:nvSpPr>
        <p:spPr>
          <a:xfrm>
            <a:off x="1268314" y="2912590"/>
            <a:ext cx="12093773" cy="2031325"/>
          </a:xfrm>
          <a:prstGeom prst="rect">
            <a:avLst/>
          </a:prstGeom>
          <a:noFill/>
        </p:spPr>
        <p:txBody>
          <a:bodyPr wrap="square">
            <a:spAutoFit/>
          </a:bodyPr>
          <a:lstStyle/>
          <a:p>
            <a:pPr algn="ctr">
              <a:lnSpc>
                <a:spcPct val="150000"/>
              </a:lnSpc>
            </a:pPr>
            <a:r>
              <a:rPr lang="en-US" sz="2880" b="1" dirty="0">
                <a:solidFill>
                  <a:srgbClr val="EAAF7A"/>
                </a:solidFill>
                <a:latin typeface="Adobe Devanagari" panose="02040503050201020203"/>
              </a:rPr>
              <a:t>How can the integration of Zero Knowledge Proofs (ZKP) and blockchain technology be leveraged to enhance the privacy, security, and transparency of electronic voting systems?</a:t>
            </a:r>
            <a:endParaRPr lang="en-GB" sz="2880" b="1" dirty="0">
              <a:solidFill>
                <a:srgbClr val="EAAF7A"/>
              </a:solidFill>
              <a:latin typeface="Adobe Devanagari" panose="02040503050201020203"/>
            </a:endParaRPr>
          </a:p>
        </p:txBody>
      </p:sp>
      <p:pic>
        <p:nvPicPr>
          <p:cNvPr id="18" name="Picture 17" descr="A question mark in a circle&#10;&#10;Description automatically generated">
            <a:extLst>
              <a:ext uri="{FF2B5EF4-FFF2-40B4-BE49-F238E27FC236}">
                <a16:creationId xmlns:a16="http://schemas.microsoft.com/office/drawing/2014/main" id="{844E2183-6008-8E21-97C9-EF5C92D70A5C}"/>
              </a:ext>
            </a:extLst>
          </p:cNvPr>
          <p:cNvPicPr>
            <a:picLocks noChangeAspect="1"/>
          </p:cNvPicPr>
          <p:nvPr/>
        </p:nvPicPr>
        <p:blipFill rotWithShape="1">
          <a:blip r:embed="rId2">
            <a:extLst>
              <a:ext uri="{28A0092B-C50C-407E-A947-70E740481C1C}">
                <a14:useLocalDpi xmlns:a14="http://schemas.microsoft.com/office/drawing/2010/main" val="0"/>
              </a:ext>
            </a:extLst>
          </a:blip>
          <a:srcRect l="65217" t="57372"/>
          <a:stretch/>
        </p:blipFill>
        <p:spPr>
          <a:xfrm>
            <a:off x="12586186" y="6405259"/>
            <a:ext cx="1303888" cy="1597973"/>
          </a:xfrm>
          <a:prstGeom prst="rect">
            <a:avLst/>
          </a:prstGeom>
        </p:spPr>
      </p:pic>
      <p:pic>
        <p:nvPicPr>
          <p:cNvPr id="19" name="Picture 18" descr="A question mark in a circle&#10;&#10;Description automatically generated">
            <a:extLst>
              <a:ext uri="{FF2B5EF4-FFF2-40B4-BE49-F238E27FC236}">
                <a16:creationId xmlns:a16="http://schemas.microsoft.com/office/drawing/2014/main" id="{D95DA61B-AD3A-9801-DBAF-57F18ED7DB63}"/>
              </a:ext>
            </a:extLst>
          </p:cNvPr>
          <p:cNvPicPr>
            <a:picLocks noChangeAspect="1"/>
          </p:cNvPicPr>
          <p:nvPr/>
        </p:nvPicPr>
        <p:blipFill rotWithShape="1">
          <a:blip r:embed="rId2">
            <a:extLst>
              <a:ext uri="{28A0092B-C50C-407E-A947-70E740481C1C}">
                <a14:useLocalDpi xmlns:a14="http://schemas.microsoft.com/office/drawing/2010/main" val="0"/>
              </a:ext>
            </a:extLst>
          </a:blip>
          <a:srcRect l="65217" t="57372"/>
          <a:stretch/>
        </p:blipFill>
        <p:spPr>
          <a:xfrm rot="16200000" flipV="1">
            <a:off x="765501" y="756889"/>
            <a:ext cx="1303888" cy="1597973"/>
          </a:xfrm>
          <a:prstGeom prst="rect">
            <a:avLst/>
          </a:prstGeom>
        </p:spPr>
      </p:pic>
    </p:spTree>
    <p:extLst>
      <p:ext uri="{BB962C8B-B14F-4D97-AF65-F5344CB8AC3E}">
        <p14:creationId xmlns:p14="http://schemas.microsoft.com/office/powerpoint/2010/main" val="834888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fontScale="90000"/>
          </a:bodyPr>
          <a:lstStyle/>
          <a:p>
            <a:endParaRPr lang="en-US" dirty="0"/>
          </a:p>
        </p:txBody>
      </p:sp>
      <p:sp>
        <p:nvSpPr>
          <p:cNvPr id="6" name="Rectangle 5">
            <a:extLst>
              <a:ext uri="{FF2B5EF4-FFF2-40B4-BE49-F238E27FC236}">
                <a16:creationId xmlns:a16="http://schemas.microsoft.com/office/drawing/2014/main" id="{BC37DF13-48F5-0D33-0BF6-57899D23FA41}"/>
              </a:ext>
            </a:extLst>
          </p:cNvPr>
          <p:cNvSpPr/>
          <p:nvPr/>
        </p:nvSpPr>
        <p:spPr>
          <a:xfrm>
            <a:off x="4895164" y="1535428"/>
            <a:ext cx="5181600" cy="5596891"/>
          </a:xfrm>
          <a:prstGeom prst="rect">
            <a:avLst/>
          </a:prstGeom>
          <a:solidFill>
            <a:srgbClr val="EAAF7A"/>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solidFill>
                <a:srgbClr val="EAAF7A"/>
              </a:solidFill>
            </a:endParaRPr>
          </a:p>
        </p:txBody>
      </p:sp>
      <p:sp>
        <p:nvSpPr>
          <p:cNvPr id="7" name="Rectangle 6">
            <a:extLst>
              <a:ext uri="{FF2B5EF4-FFF2-40B4-BE49-F238E27FC236}">
                <a16:creationId xmlns:a16="http://schemas.microsoft.com/office/drawing/2014/main" id="{B1CBEC6D-958E-D7C9-3655-580A8A09D72E}"/>
              </a:ext>
            </a:extLst>
          </p:cNvPr>
          <p:cNvSpPr/>
          <p:nvPr/>
        </p:nvSpPr>
        <p:spPr>
          <a:xfrm>
            <a:off x="4724400" y="1682113"/>
            <a:ext cx="5181600" cy="559689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360" dirty="0">
              <a:latin typeface="Adobe Devanagari" panose="02040503050201020203" pitchFamily="18" charset="0"/>
              <a:cs typeface="Adobe Devanagari" panose="02040503050201020203" pitchFamily="18" charset="0"/>
            </a:endParaRPr>
          </a:p>
          <a:p>
            <a:pPr algn="ctr"/>
            <a:r>
              <a:rPr lang="en-US" sz="3360" dirty="0">
                <a:latin typeface="Adobe Devanagari" panose="02040503050201020203" pitchFamily="18" charset="0"/>
                <a:cs typeface="Adobe Devanagari" panose="02040503050201020203" pitchFamily="18" charset="0"/>
              </a:rPr>
              <a:t>Integrate </a:t>
            </a:r>
            <a:r>
              <a:rPr lang="en-US" sz="3360" b="1" dirty="0">
                <a:solidFill>
                  <a:srgbClr val="FFC000"/>
                </a:solidFill>
                <a:latin typeface="Adobe Devanagari" panose="02040503050201020203" pitchFamily="18" charset="0"/>
                <a:cs typeface="Adobe Devanagari" panose="02040503050201020203" pitchFamily="18" charset="0"/>
              </a:rPr>
              <a:t>homomorphic encryption </a:t>
            </a:r>
            <a:r>
              <a:rPr lang="en-US" sz="3360" dirty="0">
                <a:latin typeface="Adobe Devanagari" panose="02040503050201020203" pitchFamily="18" charset="0"/>
                <a:cs typeface="Adobe Devanagari" panose="02040503050201020203" pitchFamily="18" charset="0"/>
              </a:rPr>
              <a:t>with </a:t>
            </a:r>
          </a:p>
          <a:p>
            <a:pPr algn="ctr"/>
            <a:r>
              <a:rPr lang="en-US" sz="3360" dirty="0">
                <a:latin typeface="Adobe Devanagari" panose="02040503050201020203" pitchFamily="18" charset="0"/>
                <a:cs typeface="Adobe Devanagari" panose="02040503050201020203" pitchFamily="18" charset="0"/>
              </a:rPr>
              <a:t>zero- knowledge proofs for secure, transparent voting while preserving voter privacy and ensuring long- term data integrity</a:t>
            </a:r>
          </a:p>
        </p:txBody>
      </p:sp>
      <p:pic>
        <p:nvPicPr>
          <p:cNvPr id="8" name="Picture 7" descr="A question mark in a circle&#10;&#10;Description automatically generated">
            <a:extLst>
              <a:ext uri="{FF2B5EF4-FFF2-40B4-BE49-F238E27FC236}">
                <a16:creationId xmlns:a16="http://schemas.microsoft.com/office/drawing/2014/main" id="{E90CBA4C-7BCB-B90C-0E4E-AAE4093384A3}"/>
              </a:ext>
            </a:extLst>
          </p:cNvPr>
          <p:cNvPicPr>
            <a:picLocks noChangeAspect="1"/>
          </p:cNvPicPr>
          <p:nvPr/>
        </p:nvPicPr>
        <p:blipFill rotWithShape="1">
          <a:blip r:embed="rId2">
            <a:extLst>
              <a:ext uri="{28A0092B-C50C-407E-A947-70E740481C1C}">
                <a14:useLocalDpi xmlns:a14="http://schemas.microsoft.com/office/drawing/2010/main" val="0"/>
              </a:ext>
            </a:extLst>
          </a:blip>
          <a:srcRect l="65217" t="57372"/>
          <a:stretch/>
        </p:blipFill>
        <p:spPr>
          <a:xfrm rot="5400000" flipH="1">
            <a:off x="2724617" y="1169311"/>
            <a:ext cx="1303888" cy="1597973"/>
          </a:xfrm>
          <a:prstGeom prst="rect">
            <a:avLst/>
          </a:prstGeom>
        </p:spPr>
      </p:pic>
      <p:pic>
        <p:nvPicPr>
          <p:cNvPr id="9" name="Picture 8" descr="A question mark in a circle&#10;&#10;Description automatically generated">
            <a:extLst>
              <a:ext uri="{FF2B5EF4-FFF2-40B4-BE49-F238E27FC236}">
                <a16:creationId xmlns:a16="http://schemas.microsoft.com/office/drawing/2014/main" id="{D81DF543-17E5-0DFF-3817-800B99D93F49}"/>
              </a:ext>
            </a:extLst>
          </p:cNvPr>
          <p:cNvPicPr>
            <a:picLocks noChangeAspect="1"/>
          </p:cNvPicPr>
          <p:nvPr/>
        </p:nvPicPr>
        <p:blipFill rotWithShape="1">
          <a:blip r:embed="rId2">
            <a:extLst>
              <a:ext uri="{28A0092B-C50C-407E-A947-70E740481C1C}">
                <a14:useLocalDpi xmlns:a14="http://schemas.microsoft.com/office/drawing/2010/main" val="0"/>
              </a:ext>
            </a:extLst>
          </a:blip>
          <a:srcRect l="65217" t="57372"/>
          <a:stretch/>
        </p:blipFill>
        <p:spPr>
          <a:xfrm rot="12756026" flipH="1">
            <a:off x="10575287" y="5450063"/>
            <a:ext cx="1303888" cy="1597973"/>
          </a:xfrm>
          <a:prstGeom prst="rect">
            <a:avLst/>
          </a:prstGeom>
        </p:spPr>
      </p:pic>
      <p:sp>
        <p:nvSpPr>
          <p:cNvPr id="10" name="TextBox 9">
            <a:extLst>
              <a:ext uri="{FF2B5EF4-FFF2-40B4-BE49-F238E27FC236}">
                <a16:creationId xmlns:a16="http://schemas.microsoft.com/office/drawing/2014/main" id="{935FC1FD-07FC-986A-82AC-64D235BC17C9}"/>
              </a:ext>
            </a:extLst>
          </p:cNvPr>
          <p:cNvSpPr txBox="1"/>
          <p:nvPr/>
        </p:nvSpPr>
        <p:spPr>
          <a:xfrm>
            <a:off x="5972357" y="1993307"/>
            <a:ext cx="2807603" cy="609398"/>
          </a:xfrm>
          <a:prstGeom prst="rect">
            <a:avLst/>
          </a:prstGeom>
          <a:noFill/>
        </p:spPr>
        <p:txBody>
          <a:bodyPr wrap="square" rtlCol="0">
            <a:spAutoFit/>
          </a:bodyPr>
          <a:lstStyle/>
          <a:p>
            <a:pPr algn="ctr"/>
            <a:r>
              <a:rPr lang="en-US" sz="3360" b="1" dirty="0">
                <a:solidFill>
                  <a:schemeClr val="bg1"/>
                </a:solidFill>
              </a:rPr>
              <a:t>Objective</a:t>
            </a:r>
          </a:p>
        </p:txBody>
      </p:sp>
      <p:sp>
        <p:nvSpPr>
          <p:cNvPr id="2" name="Google Shape;771;p72">
            <a:extLst>
              <a:ext uri="{FF2B5EF4-FFF2-40B4-BE49-F238E27FC236}">
                <a16:creationId xmlns:a16="http://schemas.microsoft.com/office/drawing/2014/main" id="{8E9B81A2-CCD2-DE0E-92C2-9C6DF05A33C1}"/>
              </a:ext>
            </a:extLst>
          </p:cNvPr>
          <p:cNvSpPr/>
          <p:nvPr/>
        </p:nvSpPr>
        <p:spPr>
          <a:xfrm>
            <a:off x="3158923" y="7791449"/>
            <a:ext cx="8179638" cy="438150"/>
          </a:xfrm>
          <a:prstGeom prst="rect">
            <a:avLst/>
          </a:prstGeom>
          <a:noFill/>
          <a:ln>
            <a:noFill/>
          </a:ln>
        </p:spPr>
        <p:txBody>
          <a:bodyPr spcFirstLastPara="1" wrap="square" lIns="109710" tIns="54840" rIns="109710" bIns="54840" anchor="ctr" anchorCtr="0">
            <a:noAutofit/>
          </a:bodyPr>
          <a:lstStyle/>
          <a:p>
            <a:pPr algn="ctr"/>
            <a:r>
              <a:rPr lang="en-US" sz="2160" b="1" dirty="0">
                <a:solidFill>
                  <a:schemeClr val="dk1"/>
                </a:solidFill>
                <a:latin typeface="Cambria"/>
                <a:ea typeface="Cambria"/>
                <a:cs typeface="Cambria"/>
                <a:sym typeface="Cambria"/>
              </a:rPr>
              <a:t>IT21278976</a:t>
            </a:r>
            <a:r>
              <a:rPr lang="en-US" sz="2160" dirty="0">
                <a:solidFill>
                  <a:schemeClr val="dk1"/>
                </a:solidFill>
                <a:latin typeface="Cambria"/>
                <a:ea typeface="Cambria"/>
                <a:cs typeface="Cambria"/>
                <a:sym typeface="Cambria"/>
              </a:rPr>
              <a:t>   |   Perera U.L.S.A</a:t>
            </a:r>
            <a:r>
              <a:rPr lang="en-US" sz="2160" b="1" dirty="0">
                <a:solidFill>
                  <a:schemeClr val="dk1"/>
                </a:solidFill>
                <a:latin typeface="Cambria"/>
                <a:ea typeface="Cambria"/>
                <a:cs typeface="Cambria"/>
                <a:sym typeface="Cambria"/>
              </a:rPr>
              <a:t>   </a:t>
            </a:r>
            <a:r>
              <a:rPr lang="en-US" sz="2160" dirty="0">
                <a:solidFill>
                  <a:schemeClr val="dk1"/>
                </a:solidFill>
                <a:latin typeface="Cambria"/>
                <a:ea typeface="Cambria"/>
                <a:cs typeface="Cambria"/>
                <a:sym typeface="Cambria"/>
              </a:rPr>
              <a:t>| </a:t>
            </a:r>
            <a:r>
              <a:rPr lang="en-US" sz="2160" dirty="0">
                <a:latin typeface="Cambria" panose="02040503050406030204" pitchFamily="18" charset="0"/>
                <a:ea typeface="Cambria" panose="02040503050406030204" pitchFamily="18" charset="0"/>
              </a:rPr>
              <a:t>24-25J-136</a:t>
            </a:r>
            <a:endParaRPr sz="2160" dirty="0">
              <a:solidFill>
                <a:schemeClr val="dk1"/>
              </a:solidFill>
              <a:latin typeface="Cambria" panose="02040503050406030204" pitchFamily="18" charset="0"/>
              <a:ea typeface="Cambria" panose="02040503050406030204" pitchFamily="18" charset="0"/>
              <a:cs typeface="Cambria"/>
              <a:sym typeface="Cambria"/>
            </a:endParaRPr>
          </a:p>
        </p:txBody>
      </p:sp>
      <p:sp>
        <p:nvSpPr>
          <p:cNvPr id="3" name="TextBox 2">
            <a:extLst>
              <a:ext uri="{FF2B5EF4-FFF2-40B4-BE49-F238E27FC236}">
                <a16:creationId xmlns:a16="http://schemas.microsoft.com/office/drawing/2014/main" id="{0E561978-3B95-93C1-6270-3B10238F18F8}"/>
              </a:ext>
            </a:extLst>
          </p:cNvPr>
          <p:cNvSpPr txBox="1"/>
          <p:nvPr/>
        </p:nvSpPr>
        <p:spPr>
          <a:xfrm>
            <a:off x="3482338" y="639427"/>
            <a:ext cx="7787640" cy="523220"/>
          </a:xfrm>
          <a:prstGeom prst="rect">
            <a:avLst/>
          </a:prstGeom>
          <a:noFill/>
        </p:spPr>
        <p:txBody>
          <a:bodyPr wrap="square" rtlCol="0">
            <a:spAutoFit/>
          </a:bodyPr>
          <a:lstStyle/>
          <a:p>
            <a:pPr algn="ctr"/>
            <a:r>
              <a:rPr lang="en-US" sz="2800" dirty="0"/>
              <a:t>Introduction - Specific and Sub Objectives</a:t>
            </a:r>
          </a:p>
        </p:txBody>
      </p:sp>
    </p:spTree>
    <p:extLst>
      <p:ext uri="{BB962C8B-B14F-4D97-AF65-F5344CB8AC3E}">
        <p14:creationId xmlns:p14="http://schemas.microsoft.com/office/powerpoint/2010/main" val="2388362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60F9FA-29F0-F7F6-FFA7-79139D317F31}"/>
              </a:ext>
            </a:extLst>
          </p:cNvPr>
          <p:cNvSpPr txBox="1"/>
          <p:nvPr/>
        </p:nvSpPr>
        <p:spPr>
          <a:xfrm>
            <a:off x="731520" y="896302"/>
            <a:ext cx="7772400" cy="6436997"/>
          </a:xfrm>
          <a:prstGeom prst="rect">
            <a:avLst/>
          </a:prstGeom>
        </p:spPr>
        <p:txBody>
          <a:bodyPr vert="horz" lIns="109728" tIns="54864" rIns="109728" bIns="54864" rtlCol="0">
            <a:normAutofit/>
          </a:bodyPr>
          <a:lstStyle/>
          <a:p>
            <a:pPr marL="411480" indent="-411480">
              <a:lnSpc>
                <a:spcPct val="90000"/>
              </a:lnSpc>
              <a:spcBef>
                <a:spcPct val="20000"/>
              </a:spcBef>
              <a:buFont typeface="Arial" pitchFamily="34" charset="0"/>
              <a:buChar char="•"/>
            </a:pPr>
            <a:r>
              <a:rPr lang="en-US" sz="2160" dirty="0">
                <a:latin typeface="Corbel" panose="020B0503020204020204" pitchFamily="34" charset="0"/>
              </a:rPr>
              <a:t>The Homomorphic Encryption Component is designed to securely encrypt and store votes using a hybrid encryption approach. </a:t>
            </a:r>
          </a:p>
          <a:p>
            <a:pPr marL="411480" indent="-411480">
              <a:lnSpc>
                <a:spcPct val="90000"/>
              </a:lnSpc>
              <a:spcBef>
                <a:spcPct val="20000"/>
              </a:spcBef>
              <a:buFont typeface="Arial" pitchFamily="34" charset="0"/>
              <a:buChar char="•"/>
            </a:pPr>
            <a:endParaRPr lang="en-US" sz="2160" dirty="0">
              <a:latin typeface="Corbel" panose="020B0503020204020204" pitchFamily="34" charset="0"/>
            </a:endParaRPr>
          </a:p>
          <a:p>
            <a:pPr marL="411480" indent="-411480">
              <a:lnSpc>
                <a:spcPct val="90000"/>
              </a:lnSpc>
              <a:spcBef>
                <a:spcPct val="20000"/>
              </a:spcBef>
              <a:buFont typeface="Arial" pitchFamily="34" charset="0"/>
              <a:buChar char="•"/>
            </a:pPr>
            <a:r>
              <a:rPr lang="en-US" sz="2160" dirty="0">
                <a:latin typeface="Corbel" panose="020B0503020204020204" pitchFamily="34" charset="0"/>
              </a:rPr>
              <a:t>It combines RSA (asymmetric encryption) and AES (symmetric encryption) to ensure both security and efficiency.</a:t>
            </a:r>
          </a:p>
          <a:p>
            <a:pPr marL="411480" indent="-411480">
              <a:lnSpc>
                <a:spcPct val="90000"/>
              </a:lnSpc>
              <a:spcBef>
                <a:spcPct val="20000"/>
              </a:spcBef>
              <a:buFont typeface="Arial" pitchFamily="34" charset="0"/>
              <a:buChar char="•"/>
            </a:pPr>
            <a:endParaRPr lang="en-US" sz="2160" dirty="0">
              <a:latin typeface="Corbel" panose="020B0503020204020204" pitchFamily="34" charset="0"/>
            </a:endParaRPr>
          </a:p>
          <a:p>
            <a:pPr marL="411480" indent="-411480">
              <a:lnSpc>
                <a:spcPct val="90000"/>
              </a:lnSpc>
              <a:spcBef>
                <a:spcPct val="20000"/>
              </a:spcBef>
              <a:buFont typeface="Arial" pitchFamily="34" charset="0"/>
              <a:buChar char="•"/>
            </a:pPr>
            <a:r>
              <a:rPr lang="en-US" sz="2160" dirty="0">
                <a:latin typeface="Corbel" panose="020B0503020204020204" pitchFamily="34" charset="0"/>
              </a:rPr>
              <a:t> The component generates RSA public and private keys for encrypting and decrypting the AES symmetric key. </a:t>
            </a:r>
          </a:p>
          <a:p>
            <a:pPr marL="411480" indent="-411480">
              <a:lnSpc>
                <a:spcPct val="90000"/>
              </a:lnSpc>
              <a:spcBef>
                <a:spcPct val="20000"/>
              </a:spcBef>
              <a:buFont typeface="Arial" pitchFamily="34" charset="0"/>
              <a:buChar char="•"/>
            </a:pPr>
            <a:endParaRPr lang="en-US" sz="2160" dirty="0">
              <a:latin typeface="Corbel" panose="020B0503020204020204" pitchFamily="34" charset="0"/>
            </a:endParaRPr>
          </a:p>
          <a:p>
            <a:pPr marL="411480" indent="-411480">
              <a:lnSpc>
                <a:spcPct val="90000"/>
              </a:lnSpc>
              <a:spcBef>
                <a:spcPct val="20000"/>
              </a:spcBef>
              <a:buFont typeface="Arial" pitchFamily="34" charset="0"/>
              <a:buChar char="•"/>
            </a:pPr>
            <a:r>
              <a:rPr lang="en-US" sz="2160" dirty="0">
                <a:latin typeface="Corbel" panose="020B0503020204020204" pitchFamily="34" charset="0"/>
              </a:rPr>
              <a:t>The AES key is used to encrypt the actual data (votes). This hybrid method leverages the strength of RSA for secure key exchange and the speed of AES for data encryption.</a:t>
            </a:r>
          </a:p>
          <a:p>
            <a:pPr marL="411480" indent="-411480">
              <a:lnSpc>
                <a:spcPct val="90000"/>
              </a:lnSpc>
              <a:spcBef>
                <a:spcPct val="20000"/>
              </a:spcBef>
              <a:buFont typeface="Arial" pitchFamily="34" charset="0"/>
              <a:buChar char="•"/>
            </a:pPr>
            <a:endParaRPr lang="en-US" sz="2160" dirty="0">
              <a:latin typeface="Corbel" panose="020B0503020204020204" pitchFamily="34" charset="0"/>
            </a:endParaRPr>
          </a:p>
          <a:p>
            <a:pPr marL="411480" indent="-411480">
              <a:lnSpc>
                <a:spcPct val="90000"/>
              </a:lnSpc>
              <a:spcBef>
                <a:spcPct val="20000"/>
              </a:spcBef>
              <a:buFont typeface="Arial" pitchFamily="34" charset="0"/>
              <a:buChar char="•"/>
            </a:pPr>
            <a:r>
              <a:rPr lang="en-US" sz="2160" dirty="0">
                <a:latin typeface="Corbel" panose="020B0503020204020204" pitchFamily="34" charset="0"/>
              </a:rPr>
              <a:t> The novelty lies in its ability to seamlessly integrate both encryption methods, validate SHA-256 hash inputs, and provide an interface for retrieving encrypted votes, ensuring secure and error-free integration with external tallying components.</a:t>
            </a:r>
          </a:p>
        </p:txBody>
      </p:sp>
      <p:pic>
        <p:nvPicPr>
          <p:cNvPr id="7" name="Graphic 6" descr="Detective male with solid fill">
            <a:extLst>
              <a:ext uri="{FF2B5EF4-FFF2-40B4-BE49-F238E27FC236}">
                <a16:creationId xmlns:a16="http://schemas.microsoft.com/office/drawing/2014/main" id="{F92E1419-8C72-1CA7-A0B9-56C0E19D9A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61120" y="640080"/>
            <a:ext cx="4242436" cy="4242436"/>
          </a:xfrm>
          <a:prstGeom prst="rect">
            <a:avLst/>
          </a:prstGeom>
        </p:spPr>
      </p:pic>
      <p:pic>
        <p:nvPicPr>
          <p:cNvPr id="9" name="Graphic 8" descr="Checkmark with solid fill">
            <a:extLst>
              <a:ext uri="{FF2B5EF4-FFF2-40B4-BE49-F238E27FC236}">
                <a16:creationId xmlns:a16="http://schemas.microsoft.com/office/drawing/2014/main" id="{F1F37C70-DB00-2C65-591B-EDCA518AFE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66960" y="4840159"/>
            <a:ext cx="2468880" cy="2468880"/>
          </a:xfrm>
          <a:prstGeom prst="rect">
            <a:avLst/>
          </a:prstGeom>
        </p:spPr>
      </p:pic>
    </p:spTree>
    <p:extLst>
      <p:ext uri="{BB962C8B-B14F-4D97-AF65-F5344CB8AC3E}">
        <p14:creationId xmlns:p14="http://schemas.microsoft.com/office/powerpoint/2010/main" val="3975606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76"/>
          <p:cNvSpPr txBox="1">
            <a:spLocks noGrp="1"/>
          </p:cNvSpPr>
          <p:nvPr>
            <p:ph type="title"/>
          </p:nvPr>
        </p:nvSpPr>
        <p:spPr>
          <a:xfrm>
            <a:off x="365760" y="167473"/>
            <a:ext cx="14020800" cy="1042034"/>
          </a:xfrm>
          <a:prstGeom prst="rect">
            <a:avLst/>
          </a:prstGeom>
          <a:noFill/>
          <a:ln>
            <a:noFill/>
          </a:ln>
        </p:spPr>
        <p:txBody>
          <a:bodyPr spcFirstLastPara="1" wrap="square" lIns="109710" tIns="54840" rIns="109710" bIns="54840" anchor="ctr" anchorCtr="0">
            <a:normAutofit/>
          </a:bodyPr>
          <a:lstStyle/>
          <a:p>
            <a:pPr>
              <a:spcBef>
                <a:spcPts val="0"/>
              </a:spcBef>
              <a:buClr>
                <a:schemeClr val="dk1"/>
              </a:buClr>
              <a:buSzPts val="4400"/>
            </a:pPr>
            <a:r>
              <a:rPr lang="en-US"/>
              <a:t>Methodology - System Diagram</a:t>
            </a:r>
            <a:endParaRPr/>
          </a:p>
        </p:txBody>
      </p:sp>
      <p:sp>
        <p:nvSpPr>
          <p:cNvPr id="2" name="Google Shape;771;p72">
            <a:extLst>
              <a:ext uri="{FF2B5EF4-FFF2-40B4-BE49-F238E27FC236}">
                <a16:creationId xmlns:a16="http://schemas.microsoft.com/office/drawing/2014/main" id="{AB49FC01-399E-4F98-C4E1-E99943A0D396}"/>
              </a:ext>
            </a:extLst>
          </p:cNvPr>
          <p:cNvSpPr/>
          <p:nvPr/>
        </p:nvSpPr>
        <p:spPr>
          <a:xfrm>
            <a:off x="3158923" y="7791449"/>
            <a:ext cx="8179638" cy="438150"/>
          </a:xfrm>
          <a:prstGeom prst="rect">
            <a:avLst/>
          </a:prstGeom>
          <a:noFill/>
          <a:ln>
            <a:noFill/>
          </a:ln>
        </p:spPr>
        <p:txBody>
          <a:bodyPr spcFirstLastPara="1" wrap="square" lIns="109710" tIns="54840" rIns="109710" bIns="54840" anchor="ctr" anchorCtr="0">
            <a:noAutofit/>
          </a:bodyPr>
          <a:lstStyle/>
          <a:p>
            <a:pPr algn="ctr"/>
            <a:r>
              <a:rPr lang="en-US" sz="2160" b="1" dirty="0">
                <a:solidFill>
                  <a:schemeClr val="dk1"/>
                </a:solidFill>
                <a:latin typeface="Cambria"/>
                <a:ea typeface="Cambria"/>
                <a:cs typeface="Cambria"/>
                <a:sym typeface="Cambria"/>
              </a:rPr>
              <a:t>IT21278976</a:t>
            </a:r>
            <a:r>
              <a:rPr lang="en-US" sz="2160" dirty="0">
                <a:solidFill>
                  <a:schemeClr val="dk1"/>
                </a:solidFill>
                <a:latin typeface="Cambria"/>
                <a:ea typeface="Cambria"/>
                <a:cs typeface="Cambria"/>
                <a:sym typeface="Cambria"/>
              </a:rPr>
              <a:t>   |   Perera U.L.S.A</a:t>
            </a:r>
            <a:r>
              <a:rPr lang="en-US" sz="2160" b="1" dirty="0">
                <a:solidFill>
                  <a:schemeClr val="dk1"/>
                </a:solidFill>
                <a:latin typeface="Cambria"/>
                <a:ea typeface="Cambria"/>
                <a:cs typeface="Cambria"/>
                <a:sym typeface="Cambria"/>
              </a:rPr>
              <a:t>   </a:t>
            </a:r>
            <a:r>
              <a:rPr lang="en-US" sz="2160" dirty="0">
                <a:solidFill>
                  <a:schemeClr val="dk1"/>
                </a:solidFill>
                <a:latin typeface="Cambria"/>
                <a:ea typeface="Cambria"/>
                <a:cs typeface="Cambria"/>
                <a:sym typeface="Cambria"/>
              </a:rPr>
              <a:t>| </a:t>
            </a:r>
            <a:r>
              <a:rPr lang="en-US" sz="2160" dirty="0">
                <a:latin typeface="Cambria" panose="02040503050406030204" pitchFamily="18" charset="0"/>
                <a:ea typeface="Cambria" panose="02040503050406030204" pitchFamily="18" charset="0"/>
              </a:rPr>
              <a:t>24-25J-136</a:t>
            </a:r>
            <a:endParaRPr sz="2160" dirty="0">
              <a:solidFill>
                <a:schemeClr val="dk1"/>
              </a:solidFill>
              <a:latin typeface="Cambria" panose="02040503050406030204" pitchFamily="18" charset="0"/>
              <a:ea typeface="Cambria" panose="02040503050406030204" pitchFamily="18" charset="0"/>
              <a:cs typeface="Cambria"/>
              <a:sym typeface="Cambria"/>
            </a:endParaRPr>
          </a:p>
        </p:txBody>
      </p:sp>
      <p:pic>
        <p:nvPicPr>
          <p:cNvPr id="4" name="Picture 3" descr="A diagram of a computer program&#10;&#10;Description automatically generated">
            <a:extLst>
              <a:ext uri="{FF2B5EF4-FFF2-40B4-BE49-F238E27FC236}">
                <a16:creationId xmlns:a16="http://schemas.microsoft.com/office/drawing/2014/main" id="{7BF2429B-5FF9-0E7B-57CE-C388CA088825}"/>
              </a:ext>
            </a:extLst>
          </p:cNvPr>
          <p:cNvPicPr>
            <a:picLocks noChangeAspect="1"/>
          </p:cNvPicPr>
          <p:nvPr/>
        </p:nvPicPr>
        <p:blipFill>
          <a:blip r:embed="rId3"/>
          <a:stretch>
            <a:fillRect/>
          </a:stretch>
        </p:blipFill>
        <p:spPr>
          <a:xfrm>
            <a:off x="3264462" y="1128927"/>
            <a:ext cx="2729928" cy="6389002"/>
          </a:xfrm>
          <a:prstGeom prst="rect">
            <a:avLst/>
          </a:prstGeom>
        </p:spPr>
      </p:pic>
      <p:cxnSp>
        <p:nvCxnSpPr>
          <p:cNvPr id="5" name="Straight Arrow Connector 4">
            <a:extLst>
              <a:ext uri="{FF2B5EF4-FFF2-40B4-BE49-F238E27FC236}">
                <a16:creationId xmlns:a16="http://schemas.microsoft.com/office/drawing/2014/main" id="{D8D84EC0-66B9-391C-C5D9-0B17662214BD}"/>
              </a:ext>
            </a:extLst>
          </p:cNvPr>
          <p:cNvCxnSpPr>
            <a:cxnSpLocks/>
            <a:endCxn id="7" idx="1"/>
          </p:cNvCxnSpPr>
          <p:nvPr/>
        </p:nvCxnSpPr>
        <p:spPr>
          <a:xfrm flipV="1">
            <a:off x="5639783" y="7097807"/>
            <a:ext cx="3555192" cy="2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4276BFD-42C4-6B46-4FD7-F3C47BEFEC66}"/>
              </a:ext>
            </a:extLst>
          </p:cNvPr>
          <p:cNvSpPr/>
          <p:nvPr/>
        </p:nvSpPr>
        <p:spPr>
          <a:xfrm>
            <a:off x="9194975" y="6677684"/>
            <a:ext cx="2890684" cy="840246"/>
          </a:xfrm>
          <a:prstGeom prst="rect">
            <a:avLst/>
          </a:prstGeom>
          <a:solidFill>
            <a:srgbClr val="8E487A"/>
          </a:solidFill>
          <a:ln>
            <a:solidFill>
              <a:srgbClr val="943B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60" dirty="0"/>
              <a:t>Vote tallying process</a:t>
            </a:r>
          </a:p>
        </p:txBody>
      </p:sp>
      <p:cxnSp>
        <p:nvCxnSpPr>
          <p:cNvPr id="11" name="Straight Connector 10">
            <a:extLst>
              <a:ext uri="{FF2B5EF4-FFF2-40B4-BE49-F238E27FC236}">
                <a16:creationId xmlns:a16="http://schemas.microsoft.com/office/drawing/2014/main" id="{F38BDB41-8AB9-3A24-CC08-AC998B911A1F}"/>
              </a:ext>
            </a:extLst>
          </p:cNvPr>
          <p:cNvCxnSpPr/>
          <p:nvPr/>
        </p:nvCxnSpPr>
        <p:spPr>
          <a:xfrm>
            <a:off x="7315200" y="1209508"/>
            <a:ext cx="0" cy="643605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78"/>
          <p:cNvSpPr txBox="1">
            <a:spLocks noGrp="1"/>
          </p:cNvSpPr>
          <p:nvPr>
            <p:ph type="title"/>
          </p:nvPr>
        </p:nvSpPr>
        <p:spPr>
          <a:xfrm>
            <a:off x="365760" y="365760"/>
            <a:ext cx="14020800" cy="950594"/>
          </a:xfrm>
        </p:spPr>
        <p:txBody>
          <a:bodyPr spcFirstLastPara="1" vert="horz" lIns="109728" tIns="54864" rIns="109728" bIns="54864" rtlCol="0" anchor="ctr" anchorCtr="0">
            <a:normAutofit/>
          </a:bodyPr>
          <a:lstStyle/>
          <a:p>
            <a:pPr>
              <a:buClr>
                <a:schemeClr val="dk1"/>
              </a:buClr>
              <a:buSzPts val="4400"/>
            </a:pPr>
            <a:r>
              <a:rPr lang="en-US" kern="1200">
                <a:latin typeface="Adobe Devanagari" pitchFamily="18" charset="0"/>
                <a:ea typeface="+mj-ea"/>
                <a:cs typeface="Adobe Devanagari" pitchFamily="18" charset="0"/>
              </a:rPr>
              <a:t>Current Progress</a:t>
            </a:r>
          </a:p>
        </p:txBody>
      </p:sp>
      <p:sp>
        <p:nvSpPr>
          <p:cNvPr id="870" name="Google Shape;870;p78"/>
          <p:cNvSpPr txBox="1"/>
          <p:nvPr/>
        </p:nvSpPr>
        <p:spPr>
          <a:xfrm>
            <a:off x="731520" y="1661162"/>
            <a:ext cx="7726680" cy="5431156"/>
          </a:xfrm>
          <a:prstGeom prst="rect">
            <a:avLst/>
          </a:prstGeom>
        </p:spPr>
        <p:txBody>
          <a:bodyPr spcFirstLastPara="1" vert="horz" lIns="109728" tIns="54864" rIns="109728" bIns="54864" rtlCol="0" anchorCtr="0">
            <a:normAutofit/>
          </a:bodyPr>
          <a:lstStyle/>
          <a:p>
            <a:pPr marL="411480" indent="-411480">
              <a:lnSpc>
                <a:spcPct val="90000"/>
              </a:lnSpc>
              <a:spcBef>
                <a:spcPct val="20000"/>
              </a:spcBef>
              <a:buClr>
                <a:schemeClr val="dk1"/>
              </a:buClr>
              <a:buSzPts val="2200"/>
              <a:buFont typeface="Arial" pitchFamily="34" charset="0"/>
              <a:buChar char="•"/>
            </a:pPr>
            <a:r>
              <a:rPr lang="en-US" sz="2000" b="1" dirty="0"/>
              <a:t>Input Validation </a:t>
            </a:r>
            <a:r>
              <a:rPr lang="en-US" sz="2000" dirty="0"/>
              <a:t>- The system securely accepts a hash value, ensuring it adheres to the required format and standards, thereby maintaining the integrity of the data.</a:t>
            </a:r>
          </a:p>
          <a:p>
            <a:pPr marL="411480" indent="-411480">
              <a:lnSpc>
                <a:spcPct val="90000"/>
              </a:lnSpc>
              <a:spcBef>
                <a:spcPct val="20000"/>
              </a:spcBef>
              <a:buClr>
                <a:schemeClr val="dk1"/>
              </a:buClr>
              <a:buSzPts val="2200"/>
              <a:buFont typeface="Arial" pitchFamily="34" charset="0"/>
              <a:buChar char="•"/>
            </a:pPr>
            <a:endParaRPr lang="en-US" sz="2000" dirty="0"/>
          </a:p>
          <a:p>
            <a:pPr marL="411480" indent="-411480">
              <a:lnSpc>
                <a:spcPct val="90000"/>
              </a:lnSpc>
              <a:spcBef>
                <a:spcPct val="20000"/>
              </a:spcBef>
              <a:buClr>
                <a:schemeClr val="dk1"/>
              </a:buClr>
              <a:buSzPts val="2200"/>
              <a:buFont typeface="Arial" pitchFamily="34" charset="0"/>
              <a:buChar char="•"/>
            </a:pPr>
            <a:r>
              <a:rPr lang="en-US" sz="2000" b="1" dirty="0"/>
              <a:t>Data Encryption   </a:t>
            </a:r>
            <a:r>
              <a:rPr lang="en-US" sz="2000" dirty="0"/>
              <a:t>- The validated hash is encrypted using a robust homomorphic encryption method, ensuring that the data remains confidential while enabling secure processing for downstream tasks.</a:t>
            </a:r>
          </a:p>
          <a:p>
            <a:pPr marL="411480" indent="-411480">
              <a:lnSpc>
                <a:spcPct val="90000"/>
              </a:lnSpc>
              <a:spcBef>
                <a:spcPct val="20000"/>
              </a:spcBef>
              <a:buClr>
                <a:schemeClr val="dk1"/>
              </a:buClr>
              <a:buSzPts val="2200"/>
              <a:buFont typeface="Arial" pitchFamily="34" charset="0"/>
              <a:buChar char="•"/>
            </a:pPr>
            <a:endParaRPr lang="en-US" sz="2000" dirty="0"/>
          </a:p>
          <a:p>
            <a:pPr marL="411480" indent="-411480">
              <a:lnSpc>
                <a:spcPct val="90000"/>
              </a:lnSpc>
              <a:spcBef>
                <a:spcPct val="20000"/>
              </a:spcBef>
              <a:buClr>
                <a:schemeClr val="dk1"/>
              </a:buClr>
              <a:buSzPts val="2200"/>
              <a:buFont typeface="Arial" pitchFamily="34" charset="0"/>
              <a:buChar char="•"/>
            </a:pPr>
            <a:r>
              <a:rPr lang="en-US" sz="2000" b="1" dirty="0"/>
              <a:t>Audit Logging  </a:t>
            </a:r>
            <a:r>
              <a:rPr lang="en-US" sz="2000" dirty="0"/>
              <a:t>- A detailed log of operations, including the original hash, its encrypted version, and a timestamp, is generated and stored. This ensures traceability and supports auditing requirements.</a:t>
            </a:r>
          </a:p>
          <a:p>
            <a:pPr marL="411480" indent="-411480">
              <a:lnSpc>
                <a:spcPct val="90000"/>
              </a:lnSpc>
              <a:spcBef>
                <a:spcPct val="20000"/>
              </a:spcBef>
              <a:buClr>
                <a:schemeClr val="dk1"/>
              </a:buClr>
              <a:buSzPts val="2200"/>
              <a:buFont typeface="Arial" pitchFamily="34" charset="0"/>
              <a:buChar char="•"/>
            </a:pPr>
            <a:endParaRPr lang="en-US" sz="2000" dirty="0"/>
          </a:p>
          <a:p>
            <a:pPr marL="411480" indent="-411480">
              <a:lnSpc>
                <a:spcPct val="90000"/>
              </a:lnSpc>
              <a:spcBef>
                <a:spcPct val="20000"/>
              </a:spcBef>
              <a:buClr>
                <a:schemeClr val="dk1"/>
              </a:buClr>
              <a:buSzPts val="2200"/>
              <a:buFont typeface="Arial" pitchFamily="34" charset="0"/>
              <a:buChar char="•"/>
            </a:pPr>
            <a:r>
              <a:rPr lang="en-US" sz="2000" b="1" dirty="0"/>
              <a:t>Integration-Ready Backend </a:t>
            </a:r>
            <a:r>
              <a:rPr lang="en-US" sz="2000" dirty="0"/>
              <a:t>- The backend is fully prepared to integrate with external systems, enabling seamless interaction with upstream data providers and downstream consumers for real-world deployment scenarios. </a:t>
            </a:r>
          </a:p>
          <a:p>
            <a:pPr marL="411480" indent="-411480">
              <a:lnSpc>
                <a:spcPct val="90000"/>
              </a:lnSpc>
              <a:spcBef>
                <a:spcPct val="20000"/>
              </a:spcBef>
              <a:buClr>
                <a:schemeClr val="dk1"/>
              </a:buClr>
              <a:buSzPts val="2200"/>
              <a:buFont typeface="Arial" pitchFamily="34" charset="0"/>
              <a:buChar char="•"/>
            </a:pPr>
            <a:endParaRPr lang="en-US" sz="2000" dirty="0"/>
          </a:p>
        </p:txBody>
      </p:sp>
      <p:sp>
        <p:nvSpPr>
          <p:cNvPr id="4" name="Text 1">
            <a:extLst>
              <a:ext uri="{FF2B5EF4-FFF2-40B4-BE49-F238E27FC236}">
                <a16:creationId xmlns:a16="http://schemas.microsoft.com/office/drawing/2014/main" id="{563948A0-FD3C-7A49-9F85-3C530D880B67}"/>
              </a:ext>
            </a:extLst>
          </p:cNvPr>
          <p:cNvSpPr/>
          <p:nvPr/>
        </p:nvSpPr>
        <p:spPr>
          <a:xfrm>
            <a:off x="6217920" y="2194561"/>
            <a:ext cx="8899684" cy="977408"/>
          </a:xfrm>
          <a:prstGeom prst="rect">
            <a:avLst/>
          </a:prstGeom>
          <a:noFill/>
          <a:ln/>
        </p:spPr>
        <p:txBody>
          <a:bodyPr wrap="none" lIns="0" tIns="0" rIns="0" bIns="0" rtlCol="0" anchor="t"/>
          <a:lstStyle/>
          <a:p>
            <a:pPr algn="ctr">
              <a:lnSpc>
                <a:spcPts val="7680"/>
              </a:lnSpc>
            </a:pPr>
            <a:r>
              <a:rPr lang="en-US" sz="7680" b="1" kern="0" spc="-77" dirty="0">
                <a:solidFill>
                  <a:srgbClr val="3D3838"/>
                </a:solidFill>
                <a:latin typeface="Montserrat Bold" pitchFamily="34" charset="0"/>
                <a:ea typeface="Montserrat Bold" pitchFamily="34" charset="-122"/>
                <a:cs typeface="Montserrat Bold" pitchFamily="34" charset="-120"/>
              </a:rPr>
              <a:t>90%</a:t>
            </a:r>
            <a:endParaRPr lang="en-US" sz="7680" dirty="0"/>
          </a:p>
        </p:txBody>
      </p:sp>
      <p:sp>
        <p:nvSpPr>
          <p:cNvPr id="5" name="Text 2">
            <a:extLst>
              <a:ext uri="{FF2B5EF4-FFF2-40B4-BE49-F238E27FC236}">
                <a16:creationId xmlns:a16="http://schemas.microsoft.com/office/drawing/2014/main" id="{75783E79-658E-BC0B-A34D-2D47CCBEB427}"/>
              </a:ext>
            </a:extLst>
          </p:cNvPr>
          <p:cNvSpPr/>
          <p:nvPr/>
        </p:nvSpPr>
        <p:spPr>
          <a:xfrm>
            <a:off x="6217920" y="3542014"/>
            <a:ext cx="8899684" cy="444198"/>
          </a:xfrm>
          <a:prstGeom prst="rect">
            <a:avLst/>
          </a:prstGeom>
          <a:noFill/>
          <a:ln/>
        </p:spPr>
        <p:txBody>
          <a:bodyPr wrap="none" lIns="0" tIns="0" rIns="0" bIns="0" rtlCol="0" anchor="t"/>
          <a:lstStyle/>
          <a:p>
            <a:pPr algn="ctr">
              <a:lnSpc>
                <a:spcPts val="3480"/>
              </a:lnSpc>
            </a:pPr>
            <a:r>
              <a:rPr lang="en-US" sz="2280" dirty="0">
                <a:solidFill>
                  <a:srgbClr val="3D3838"/>
                </a:solidFill>
                <a:latin typeface="Source Sans Pro" pitchFamily="34" charset="0"/>
                <a:ea typeface="Source Sans Pro" pitchFamily="34" charset="-122"/>
                <a:cs typeface="Source Sans Pro" pitchFamily="34" charset="-120"/>
              </a:rPr>
              <a:t>Project Completed.</a:t>
            </a:r>
            <a:endParaRPr lang="en-US" sz="2280" dirty="0"/>
          </a:p>
        </p:txBody>
      </p:sp>
      <p:sp>
        <p:nvSpPr>
          <p:cNvPr id="6" name="Text 3">
            <a:extLst>
              <a:ext uri="{FF2B5EF4-FFF2-40B4-BE49-F238E27FC236}">
                <a16:creationId xmlns:a16="http://schemas.microsoft.com/office/drawing/2014/main" id="{7D9DD31F-36C2-784F-6F80-EB4941711F7C}"/>
              </a:ext>
            </a:extLst>
          </p:cNvPr>
          <p:cNvSpPr/>
          <p:nvPr/>
        </p:nvSpPr>
        <p:spPr>
          <a:xfrm>
            <a:off x="6217920" y="5022771"/>
            <a:ext cx="8899684" cy="977408"/>
          </a:xfrm>
          <a:prstGeom prst="rect">
            <a:avLst/>
          </a:prstGeom>
          <a:noFill/>
          <a:ln/>
        </p:spPr>
        <p:txBody>
          <a:bodyPr wrap="none" lIns="0" tIns="0" rIns="0" bIns="0" rtlCol="0" anchor="t"/>
          <a:lstStyle/>
          <a:p>
            <a:pPr algn="ctr">
              <a:lnSpc>
                <a:spcPts val="7680"/>
              </a:lnSpc>
            </a:pPr>
            <a:r>
              <a:rPr lang="en-US" sz="7680" b="1" kern="0" spc="-77" dirty="0">
                <a:solidFill>
                  <a:srgbClr val="3D3838"/>
                </a:solidFill>
                <a:latin typeface="Montserrat Bold" pitchFamily="34" charset="0"/>
                <a:ea typeface="Montserrat Bold" pitchFamily="34" charset="-122"/>
                <a:cs typeface="Montserrat Bold" pitchFamily="34" charset="-120"/>
              </a:rPr>
              <a:t>10%</a:t>
            </a:r>
            <a:endParaRPr lang="en-US" sz="7680" dirty="0"/>
          </a:p>
        </p:txBody>
      </p:sp>
      <p:sp>
        <p:nvSpPr>
          <p:cNvPr id="7" name="Text 4">
            <a:extLst>
              <a:ext uri="{FF2B5EF4-FFF2-40B4-BE49-F238E27FC236}">
                <a16:creationId xmlns:a16="http://schemas.microsoft.com/office/drawing/2014/main" id="{99B2EDD0-64EB-AF20-B0B8-7C6408DBAEF0}"/>
              </a:ext>
            </a:extLst>
          </p:cNvPr>
          <p:cNvSpPr/>
          <p:nvPr/>
        </p:nvSpPr>
        <p:spPr>
          <a:xfrm>
            <a:off x="6217920" y="6370226"/>
            <a:ext cx="8899684" cy="444198"/>
          </a:xfrm>
          <a:prstGeom prst="rect">
            <a:avLst/>
          </a:prstGeom>
          <a:noFill/>
          <a:ln/>
        </p:spPr>
        <p:txBody>
          <a:bodyPr wrap="none" lIns="0" tIns="0" rIns="0" bIns="0" rtlCol="0" anchor="t"/>
          <a:lstStyle/>
          <a:p>
            <a:pPr algn="ctr">
              <a:lnSpc>
                <a:spcPts val="3480"/>
              </a:lnSpc>
            </a:pPr>
            <a:r>
              <a:rPr lang="en-US" sz="2280" dirty="0">
                <a:solidFill>
                  <a:srgbClr val="3D3838"/>
                </a:solidFill>
                <a:latin typeface="Source Sans Pro" pitchFamily="34" charset="0"/>
                <a:ea typeface="Source Sans Pro" pitchFamily="34" charset="-122"/>
                <a:cs typeface="Source Sans Pro" pitchFamily="34" charset="-120"/>
              </a:rPr>
              <a:t>Final integration tasks.</a:t>
            </a:r>
            <a:endParaRPr lang="en-US" sz="228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7">
          <a:extLst>
            <a:ext uri="{FF2B5EF4-FFF2-40B4-BE49-F238E27FC236}">
              <a16:creationId xmlns:a16="http://schemas.microsoft.com/office/drawing/2014/main" id="{3073B232-B81C-0C1F-0FA4-65CFEE2F95E0}"/>
            </a:ext>
          </a:extLst>
        </p:cNvPr>
        <p:cNvGrpSpPr/>
        <p:nvPr/>
      </p:nvGrpSpPr>
      <p:grpSpPr>
        <a:xfrm>
          <a:off x="0" y="0"/>
          <a:ext cx="0" cy="0"/>
          <a:chOff x="0" y="0"/>
          <a:chExt cx="0" cy="0"/>
        </a:xfrm>
      </p:grpSpPr>
      <p:sp>
        <p:nvSpPr>
          <p:cNvPr id="888" name="Google Shape;888;p80">
            <a:extLst>
              <a:ext uri="{FF2B5EF4-FFF2-40B4-BE49-F238E27FC236}">
                <a16:creationId xmlns:a16="http://schemas.microsoft.com/office/drawing/2014/main" id="{D9A01111-21D1-FAA1-88B4-3B50D501D83A}"/>
              </a:ext>
            </a:extLst>
          </p:cNvPr>
          <p:cNvSpPr txBox="1">
            <a:spLocks noGrp="1"/>
          </p:cNvSpPr>
          <p:nvPr>
            <p:ph type="title"/>
          </p:nvPr>
        </p:nvSpPr>
        <p:spPr>
          <a:xfrm>
            <a:off x="304740" y="208003"/>
            <a:ext cx="14020920" cy="1042200"/>
          </a:xfrm>
          <a:prstGeom prst="rect">
            <a:avLst/>
          </a:prstGeom>
          <a:noFill/>
          <a:ln>
            <a:noFill/>
          </a:ln>
        </p:spPr>
        <p:txBody>
          <a:bodyPr spcFirstLastPara="1" wrap="square" lIns="109710" tIns="54840" rIns="109710" bIns="54840" anchor="ctr" anchorCtr="0">
            <a:normAutofit/>
          </a:bodyPr>
          <a:lstStyle/>
          <a:p>
            <a:pPr>
              <a:spcBef>
                <a:spcPts val="0"/>
              </a:spcBef>
              <a:buClr>
                <a:schemeClr val="dk1"/>
              </a:buClr>
              <a:buSzPts val="4400"/>
            </a:pPr>
            <a:r>
              <a:rPr lang="en-US" dirty="0"/>
              <a:t>Data flow Diagram</a:t>
            </a:r>
            <a:endParaRPr dirty="0"/>
          </a:p>
        </p:txBody>
      </p:sp>
      <p:pic>
        <p:nvPicPr>
          <p:cNvPr id="7" name="Picture 6" descr="A diagram of a data algorithm&#10;&#10;Description automatically generated">
            <a:extLst>
              <a:ext uri="{FF2B5EF4-FFF2-40B4-BE49-F238E27FC236}">
                <a16:creationId xmlns:a16="http://schemas.microsoft.com/office/drawing/2014/main" id="{9D5CE0F0-24BC-D174-438C-38DEF9CDD0E9}"/>
              </a:ext>
            </a:extLst>
          </p:cNvPr>
          <p:cNvPicPr>
            <a:picLocks noChangeAspect="1"/>
          </p:cNvPicPr>
          <p:nvPr/>
        </p:nvPicPr>
        <p:blipFill>
          <a:blip r:embed="rId3"/>
          <a:stretch>
            <a:fillRect/>
          </a:stretch>
        </p:blipFill>
        <p:spPr>
          <a:xfrm>
            <a:off x="5188624" y="1577743"/>
            <a:ext cx="4253153" cy="5780470"/>
          </a:xfrm>
          <a:prstGeom prst="rect">
            <a:avLst/>
          </a:prstGeom>
        </p:spPr>
      </p:pic>
      <p:sp>
        <p:nvSpPr>
          <p:cNvPr id="2" name="Google Shape;771;p72">
            <a:extLst>
              <a:ext uri="{FF2B5EF4-FFF2-40B4-BE49-F238E27FC236}">
                <a16:creationId xmlns:a16="http://schemas.microsoft.com/office/drawing/2014/main" id="{C7F4F4B3-8621-9589-A4FF-9DB99954723B}"/>
              </a:ext>
            </a:extLst>
          </p:cNvPr>
          <p:cNvSpPr/>
          <p:nvPr/>
        </p:nvSpPr>
        <p:spPr>
          <a:xfrm>
            <a:off x="3158923" y="7791449"/>
            <a:ext cx="8179638" cy="438150"/>
          </a:xfrm>
          <a:prstGeom prst="rect">
            <a:avLst/>
          </a:prstGeom>
          <a:noFill/>
          <a:ln>
            <a:noFill/>
          </a:ln>
        </p:spPr>
        <p:txBody>
          <a:bodyPr spcFirstLastPara="1" wrap="square" lIns="109710" tIns="54840" rIns="109710" bIns="54840" anchor="ctr" anchorCtr="0">
            <a:noAutofit/>
          </a:bodyPr>
          <a:lstStyle/>
          <a:p>
            <a:pPr algn="ctr"/>
            <a:r>
              <a:rPr lang="en-US" sz="2160" b="1" dirty="0">
                <a:solidFill>
                  <a:schemeClr val="dk1"/>
                </a:solidFill>
                <a:latin typeface="Cambria"/>
                <a:ea typeface="Cambria"/>
                <a:cs typeface="Cambria"/>
                <a:sym typeface="Cambria"/>
              </a:rPr>
              <a:t>IT21278976</a:t>
            </a:r>
            <a:r>
              <a:rPr lang="en-US" sz="2160" dirty="0">
                <a:solidFill>
                  <a:schemeClr val="dk1"/>
                </a:solidFill>
                <a:latin typeface="Cambria"/>
                <a:ea typeface="Cambria"/>
                <a:cs typeface="Cambria"/>
                <a:sym typeface="Cambria"/>
              </a:rPr>
              <a:t>   |   Perera U.L.S.A</a:t>
            </a:r>
            <a:r>
              <a:rPr lang="en-US" sz="2160" b="1" dirty="0">
                <a:solidFill>
                  <a:schemeClr val="dk1"/>
                </a:solidFill>
                <a:latin typeface="Cambria"/>
                <a:ea typeface="Cambria"/>
                <a:cs typeface="Cambria"/>
                <a:sym typeface="Cambria"/>
              </a:rPr>
              <a:t>   </a:t>
            </a:r>
            <a:r>
              <a:rPr lang="en-US" sz="2160" dirty="0">
                <a:solidFill>
                  <a:schemeClr val="dk1"/>
                </a:solidFill>
                <a:latin typeface="Cambria"/>
                <a:ea typeface="Cambria"/>
                <a:cs typeface="Cambria"/>
                <a:sym typeface="Cambria"/>
              </a:rPr>
              <a:t>| </a:t>
            </a:r>
            <a:r>
              <a:rPr lang="en-US" sz="2160" dirty="0">
                <a:latin typeface="Cambria" panose="02040503050406030204" pitchFamily="18" charset="0"/>
                <a:ea typeface="Cambria" panose="02040503050406030204" pitchFamily="18" charset="0"/>
              </a:rPr>
              <a:t>24-25J-136</a:t>
            </a:r>
            <a:endParaRPr sz="2160" dirty="0">
              <a:solidFill>
                <a:schemeClr val="dk1"/>
              </a:solidFill>
              <a:latin typeface="Cambria" panose="02040503050406030204" pitchFamily="18" charset="0"/>
              <a:ea typeface="Cambria" panose="02040503050406030204" pitchFamily="18" charset="0"/>
              <a:cs typeface="Cambria"/>
              <a:sym typeface="Cambria"/>
            </a:endParaRPr>
          </a:p>
        </p:txBody>
      </p:sp>
    </p:spTree>
    <p:extLst>
      <p:ext uri="{BB962C8B-B14F-4D97-AF65-F5344CB8AC3E}">
        <p14:creationId xmlns:p14="http://schemas.microsoft.com/office/powerpoint/2010/main" val="4262048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7" name="Google Shape;927;p84"/>
          <p:cNvSpPr txBox="1">
            <a:spLocks noGrp="1"/>
          </p:cNvSpPr>
          <p:nvPr>
            <p:ph type="title"/>
          </p:nvPr>
        </p:nvSpPr>
        <p:spPr>
          <a:xfrm>
            <a:off x="304740" y="223738"/>
            <a:ext cx="14020920" cy="1042200"/>
          </a:xfrm>
          <a:prstGeom prst="rect">
            <a:avLst/>
          </a:prstGeom>
          <a:noFill/>
          <a:ln>
            <a:noFill/>
          </a:ln>
        </p:spPr>
        <p:txBody>
          <a:bodyPr spcFirstLastPara="1" wrap="square" lIns="109710" tIns="54840" rIns="109710" bIns="54840" anchor="ctr" anchorCtr="0">
            <a:normAutofit/>
          </a:bodyPr>
          <a:lstStyle/>
          <a:p>
            <a:pPr>
              <a:spcBef>
                <a:spcPts val="0"/>
              </a:spcBef>
              <a:buClr>
                <a:schemeClr val="dk1"/>
              </a:buClr>
              <a:buSzPts val="4400"/>
            </a:pPr>
            <a:r>
              <a:rPr lang="en-US"/>
              <a:t>Future Work to be Completed</a:t>
            </a:r>
            <a:endParaRPr/>
          </a:p>
        </p:txBody>
      </p:sp>
      <p:pic>
        <p:nvPicPr>
          <p:cNvPr id="928" name="Google Shape;928;p84"/>
          <p:cNvPicPr preferRelativeResize="0"/>
          <p:nvPr/>
        </p:nvPicPr>
        <p:blipFill>
          <a:blip r:embed="rId3">
            <a:alphaModFix/>
          </a:blip>
          <a:stretch>
            <a:fillRect/>
          </a:stretch>
        </p:blipFill>
        <p:spPr>
          <a:xfrm>
            <a:off x="977370" y="2562622"/>
            <a:ext cx="2796060" cy="2796060"/>
          </a:xfrm>
          <a:prstGeom prst="rect">
            <a:avLst/>
          </a:prstGeom>
          <a:noFill/>
          <a:ln>
            <a:noFill/>
          </a:ln>
        </p:spPr>
      </p:pic>
      <p:sp>
        <p:nvSpPr>
          <p:cNvPr id="929" name="Google Shape;929;p84"/>
          <p:cNvSpPr txBox="1"/>
          <p:nvPr/>
        </p:nvSpPr>
        <p:spPr>
          <a:xfrm>
            <a:off x="4297320" y="3464041"/>
            <a:ext cx="10333080" cy="1107959"/>
          </a:xfrm>
          <a:prstGeom prst="rect">
            <a:avLst/>
          </a:prstGeom>
          <a:noFill/>
          <a:ln>
            <a:noFill/>
          </a:ln>
        </p:spPr>
        <p:txBody>
          <a:bodyPr spcFirstLastPara="1" wrap="square" lIns="109710" tIns="109710" rIns="109710" bIns="109710" anchor="t" anchorCtr="0">
            <a:spAutoFit/>
          </a:bodyPr>
          <a:lstStyle/>
          <a:p>
            <a:pPr marL="548640" indent="-426720">
              <a:lnSpc>
                <a:spcPct val="150000"/>
              </a:lnSpc>
              <a:buClr>
                <a:schemeClr val="dk1"/>
              </a:buClr>
              <a:buSzPts val="2000"/>
              <a:buChar char="●"/>
            </a:pPr>
            <a:r>
              <a:rPr lang="en-US" sz="1920" b="1" dirty="0">
                <a:solidFill>
                  <a:schemeClr val="dk1"/>
                </a:solidFill>
              </a:rPr>
              <a:t>Develop a Frontend </a:t>
            </a:r>
            <a:r>
              <a:rPr lang="en-US" sz="1920" dirty="0">
                <a:solidFill>
                  <a:schemeClr val="dk1"/>
                </a:solidFill>
              </a:rPr>
              <a:t>- Create a user-friendly interface (e.g., web-based) to input hash values, display encrypted outputs, and show logs.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85"/>
          <p:cNvSpPr/>
          <p:nvPr/>
        </p:nvSpPr>
        <p:spPr>
          <a:xfrm>
            <a:off x="3158923" y="7791449"/>
            <a:ext cx="8179638" cy="438150"/>
          </a:xfrm>
          <a:prstGeom prst="rect">
            <a:avLst/>
          </a:prstGeom>
          <a:noFill/>
          <a:ln>
            <a:noFill/>
          </a:ln>
        </p:spPr>
        <p:txBody>
          <a:bodyPr spcFirstLastPara="1" wrap="square" lIns="109710" tIns="54840" rIns="109710" bIns="54840" anchor="ctr" anchorCtr="0">
            <a:noAutofit/>
          </a:bodyPr>
          <a:lstStyle/>
          <a:p>
            <a:pPr algn="ctr"/>
            <a:r>
              <a:rPr lang="en-US" sz="2160" b="1">
                <a:solidFill>
                  <a:schemeClr val="dk1"/>
                </a:solidFill>
                <a:latin typeface="Cambria"/>
                <a:ea typeface="Cambria"/>
                <a:cs typeface="Cambria"/>
                <a:sym typeface="Cambria"/>
              </a:rPr>
              <a:t>IT21278808</a:t>
            </a:r>
            <a:r>
              <a:rPr lang="en-US" sz="2160">
                <a:solidFill>
                  <a:schemeClr val="dk1"/>
                </a:solidFill>
                <a:latin typeface="Cambria"/>
                <a:ea typeface="Cambria"/>
                <a:cs typeface="Cambria"/>
                <a:sym typeface="Cambria"/>
              </a:rPr>
              <a:t>   |   Perera U.L.S.A</a:t>
            </a:r>
            <a:r>
              <a:rPr lang="en-US" sz="2160" b="1">
                <a:solidFill>
                  <a:schemeClr val="dk1"/>
                </a:solidFill>
                <a:latin typeface="Cambria"/>
                <a:ea typeface="Cambria"/>
                <a:cs typeface="Cambria"/>
                <a:sym typeface="Cambria"/>
              </a:rPr>
              <a:t>   </a:t>
            </a:r>
            <a:r>
              <a:rPr lang="en-US" sz="2160">
                <a:solidFill>
                  <a:schemeClr val="dk1"/>
                </a:solidFill>
                <a:latin typeface="Cambria"/>
                <a:ea typeface="Cambria"/>
                <a:cs typeface="Cambria"/>
                <a:sym typeface="Cambria"/>
              </a:rPr>
              <a:t>| 24 -25J - 020  </a:t>
            </a:r>
            <a:endParaRPr sz="2160">
              <a:solidFill>
                <a:schemeClr val="dk1"/>
              </a:solidFill>
              <a:latin typeface="Cambria"/>
              <a:ea typeface="Cambria"/>
              <a:cs typeface="Cambria"/>
              <a:sym typeface="Cambria"/>
            </a:endParaRPr>
          </a:p>
        </p:txBody>
      </p:sp>
      <p:sp>
        <p:nvSpPr>
          <p:cNvPr id="935" name="Google Shape;935;p85"/>
          <p:cNvSpPr txBox="1"/>
          <p:nvPr/>
        </p:nvSpPr>
        <p:spPr>
          <a:xfrm>
            <a:off x="1097280" y="176143"/>
            <a:ext cx="12435840" cy="973440"/>
          </a:xfrm>
          <a:prstGeom prst="rect">
            <a:avLst/>
          </a:prstGeom>
          <a:noFill/>
          <a:ln>
            <a:noFill/>
          </a:ln>
        </p:spPr>
        <p:txBody>
          <a:bodyPr spcFirstLastPara="1" wrap="square" lIns="109710" tIns="54840" rIns="109710" bIns="54840" anchor="ctr" anchorCtr="0">
            <a:normAutofit/>
          </a:bodyPr>
          <a:lstStyle/>
          <a:p>
            <a:pPr algn="ctr">
              <a:buClr>
                <a:schemeClr val="dk1"/>
              </a:buClr>
              <a:buSzPts val="4400"/>
            </a:pPr>
            <a:r>
              <a:rPr lang="en-US" sz="5280">
                <a:solidFill>
                  <a:schemeClr val="dk1"/>
                </a:solidFill>
                <a:latin typeface="Arial"/>
                <a:ea typeface="Arial"/>
                <a:cs typeface="Arial"/>
                <a:sym typeface="Arial"/>
              </a:rPr>
              <a:t>References</a:t>
            </a:r>
            <a:endParaRPr sz="2160"/>
          </a:p>
        </p:txBody>
      </p:sp>
      <p:sp>
        <p:nvSpPr>
          <p:cNvPr id="936" name="Google Shape;936;p85"/>
          <p:cNvSpPr txBox="1"/>
          <p:nvPr/>
        </p:nvSpPr>
        <p:spPr>
          <a:xfrm>
            <a:off x="498720" y="1327712"/>
            <a:ext cx="13500000" cy="973440"/>
          </a:xfrm>
          <a:prstGeom prst="rect">
            <a:avLst/>
          </a:prstGeom>
          <a:noFill/>
          <a:ln>
            <a:noFill/>
          </a:ln>
        </p:spPr>
        <p:txBody>
          <a:bodyPr spcFirstLastPara="1" wrap="square" lIns="109710" tIns="54840" rIns="109710" bIns="54840" anchor="t" anchorCtr="0">
            <a:noAutofit/>
          </a:bodyPr>
          <a:lstStyle/>
          <a:p>
            <a:pPr>
              <a:lnSpc>
                <a:spcPct val="95000"/>
              </a:lnSpc>
              <a:spcBef>
                <a:spcPts val="1440"/>
              </a:spcBef>
              <a:buSzPts val="1018"/>
            </a:pPr>
            <a:endParaRPr sz="2976" dirty="0">
              <a:solidFill>
                <a:schemeClr val="dk1"/>
              </a:solidFill>
              <a:latin typeface="Cambria"/>
              <a:ea typeface="Cambria"/>
              <a:cs typeface="Cambria"/>
              <a:sym typeface="Cambria"/>
            </a:endParaRPr>
          </a:p>
        </p:txBody>
      </p:sp>
      <p:sp>
        <p:nvSpPr>
          <p:cNvPr id="3" name="TextBox 2">
            <a:extLst>
              <a:ext uri="{FF2B5EF4-FFF2-40B4-BE49-F238E27FC236}">
                <a16:creationId xmlns:a16="http://schemas.microsoft.com/office/drawing/2014/main" id="{B32F4082-904A-6E8B-17BA-C16FCEE481FC}"/>
              </a:ext>
            </a:extLst>
          </p:cNvPr>
          <p:cNvSpPr txBox="1"/>
          <p:nvPr/>
        </p:nvSpPr>
        <p:spPr>
          <a:xfrm>
            <a:off x="631680" y="1690627"/>
            <a:ext cx="11786911" cy="2751522"/>
          </a:xfrm>
          <a:prstGeom prst="rect">
            <a:avLst/>
          </a:prstGeom>
          <a:noFill/>
        </p:spPr>
        <p:txBody>
          <a:bodyPr wrap="square">
            <a:spAutoFit/>
          </a:bodyPr>
          <a:lstStyle/>
          <a:p>
            <a:pPr marL="342900" indent="-342900">
              <a:buFont typeface="Arial" panose="020B0604020202020204" pitchFamily="34" charset="0"/>
              <a:buChar char="•"/>
            </a:pPr>
            <a:r>
              <a:rPr lang="en-US" sz="2160" dirty="0"/>
              <a:t>"Secure and Privacy-Preserving Voting System Using Zero-Knowledge Proofs"</a:t>
            </a:r>
          </a:p>
          <a:p>
            <a:r>
              <a:rPr lang="en-US" sz="2160" dirty="0"/>
              <a:t>Author: </a:t>
            </a:r>
            <a:r>
              <a:rPr lang="en-US" sz="2160" dirty="0" err="1"/>
              <a:t>Yizhuo</a:t>
            </a:r>
            <a:r>
              <a:rPr lang="en-US" sz="2160" dirty="0"/>
              <a:t> Miao</a:t>
            </a:r>
          </a:p>
          <a:p>
            <a:pPr marL="342900" indent="-342900">
              <a:buFont typeface="Arial" panose="020B0604020202020204" pitchFamily="34" charset="0"/>
              <a:buChar char="•"/>
            </a:pPr>
            <a:endParaRPr lang="en-US" sz="2160" dirty="0"/>
          </a:p>
          <a:p>
            <a:pPr marL="342900" indent="-342900">
              <a:buFont typeface="Arial" panose="020B0604020202020204" pitchFamily="34" charset="0"/>
              <a:buChar char="•"/>
            </a:pPr>
            <a:r>
              <a:rPr lang="en-US" sz="2160" dirty="0"/>
              <a:t>"Lattice-Based Zero-Knowledge Proofs in Action: Applications to Electronic Voting"</a:t>
            </a:r>
          </a:p>
          <a:p>
            <a:r>
              <a:rPr lang="en-US" sz="2160" dirty="0"/>
              <a:t>Authors: </a:t>
            </a:r>
            <a:r>
              <a:rPr lang="en-US" sz="2160" dirty="0" err="1"/>
              <a:t>Valeh</a:t>
            </a:r>
            <a:r>
              <a:rPr lang="en-US" sz="2160" dirty="0"/>
              <a:t> </a:t>
            </a:r>
            <a:r>
              <a:rPr lang="en-US" sz="2160" dirty="0" err="1"/>
              <a:t>Farzaliyev</a:t>
            </a:r>
            <a:r>
              <a:rPr lang="en-US" sz="2160" dirty="0"/>
              <a:t>, Calvin </a:t>
            </a:r>
            <a:r>
              <a:rPr lang="en-US" sz="2160" dirty="0" err="1"/>
              <a:t>Pärn</a:t>
            </a:r>
            <a:r>
              <a:rPr lang="en-US" sz="2160" dirty="0"/>
              <a:t>, </a:t>
            </a:r>
            <a:r>
              <a:rPr lang="en-US" sz="2160" dirty="0" err="1"/>
              <a:t>Heleen</a:t>
            </a:r>
            <a:r>
              <a:rPr lang="en-US" sz="2160" dirty="0"/>
              <a:t> </a:t>
            </a:r>
            <a:r>
              <a:rPr lang="en-US" sz="2160" dirty="0" err="1"/>
              <a:t>Saarse</a:t>
            </a:r>
            <a:r>
              <a:rPr lang="en-US" sz="2160" dirty="0"/>
              <a:t>, Jan </a:t>
            </a:r>
            <a:r>
              <a:rPr lang="en-US" sz="2160" dirty="0" err="1"/>
              <a:t>Willemson</a:t>
            </a:r>
            <a:endParaRPr lang="en-US" sz="2160" dirty="0"/>
          </a:p>
          <a:p>
            <a:pPr marL="342900" indent="-342900">
              <a:buFont typeface="Arial" panose="020B0604020202020204" pitchFamily="34" charset="0"/>
              <a:buChar char="•"/>
            </a:pPr>
            <a:endParaRPr lang="en-US" sz="2160" dirty="0"/>
          </a:p>
          <a:p>
            <a:pPr marL="342900" indent="-342900">
              <a:buFont typeface="Arial" panose="020B0604020202020204" pitchFamily="34" charset="0"/>
              <a:buChar char="•"/>
            </a:pPr>
            <a:r>
              <a:rPr lang="en-US" sz="2160" dirty="0"/>
              <a:t>"An Electronic Voting System Based on Homomorphic Encryption and Prime Numbers"</a:t>
            </a:r>
          </a:p>
          <a:p>
            <a:r>
              <a:rPr lang="en-US" sz="2160" dirty="0"/>
              <a:t>Authors: https://ieeexplore.ieee.org/document/7492759</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3158923" y="7791449"/>
            <a:ext cx="8179638" cy="43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60" b="1" dirty="0">
                <a:solidFill>
                  <a:schemeClr val="tx1"/>
                </a:solidFill>
              </a:rPr>
              <a:t>IT21303920</a:t>
            </a:r>
            <a:r>
              <a:rPr lang="en-US" sz="2160" dirty="0">
                <a:solidFill>
                  <a:schemeClr val="tx1"/>
                </a:solidFill>
              </a:rPr>
              <a:t>   | </a:t>
            </a:r>
            <a:r>
              <a:rPr lang="en-US" sz="2160" dirty="0">
                <a:solidFill>
                  <a:srgbClr val="000000"/>
                </a:solidFill>
                <a:latin typeface="Cambria" panose="02040503050406030204" pitchFamily="18" charset="0"/>
              </a:rPr>
              <a:t>Mushtaq M B M</a:t>
            </a:r>
            <a:r>
              <a:rPr lang="en-US" sz="2160" b="1" dirty="0">
                <a:solidFill>
                  <a:srgbClr val="000000"/>
                </a:solidFill>
                <a:latin typeface="Cambria" panose="02040503050406030204" pitchFamily="18" charset="0"/>
              </a:rPr>
              <a:t> </a:t>
            </a:r>
            <a:r>
              <a:rPr lang="en-US" sz="2160" dirty="0">
                <a:solidFill>
                  <a:schemeClr val="tx1"/>
                </a:solidFill>
              </a:rPr>
              <a:t>| 24-25J-136</a:t>
            </a:r>
          </a:p>
        </p:txBody>
      </p:sp>
      <p:pic>
        <p:nvPicPr>
          <p:cNvPr id="7" name="Picture 6" descr="A person in a suit and tie&#10;&#10;Description automatically generated">
            <a:extLst>
              <a:ext uri="{FF2B5EF4-FFF2-40B4-BE49-F238E27FC236}">
                <a16:creationId xmlns:a16="http://schemas.microsoft.com/office/drawing/2014/main" id="{720FA198-186F-2D25-6887-CE8EF01BE0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0080" y="91440"/>
            <a:ext cx="2468880" cy="2834640"/>
          </a:xfrm>
          <a:prstGeom prst="rect">
            <a:avLst/>
          </a:prstGeom>
        </p:spPr>
      </p:pic>
      <p:sp>
        <p:nvSpPr>
          <p:cNvPr id="2" name="Title 4">
            <a:extLst>
              <a:ext uri="{FF2B5EF4-FFF2-40B4-BE49-F238E27FC236}">
                <a16:creationId xmlns:a16="http://schemas.microsoft.com/office/drawing/2014/main" id="{ED506979-75C9-D996-7DCE-72DC2FE89934}"/>
              </a:ext>
            </a:extLst>
          </p:cNvPr>
          <p:cNvSpPr txBox="1">
            <a:spLocks/>
          </p:cNvSpPr>
          <p:nvPr/>
        </p:nvSpPr>
        <p:spPr>
          <a:xfrm>
            <a:off x="1252168" y="3002163"/>
            <a:ext cx="10728064" cy="894902"/>
          </a:xfrm>
          <a:prstGeom prst="rect">
            <a:avLst/>
          </a:prstGeom>
        </p:spPr>
        <p:txBody>
          <a:bodyPr vert="horz" lIns="109728" tIns="54864" rIns="109728" bIns="54864" rtlCol="0" anchor="t">
            <a:normAutofit/>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endParaRPr lang="en-US" sz="2400" b="0" cap="none" dirty="0"/>
          </a:p>
        </p:txBody>
      </p:sp>
      <p:sp>
        <p:nvSpPr>
          <p:cNvPr id="5" name="TextBox 4">
            <a:extLst>
              <a:ext uri="{FF2B5EF4-FFF2-40B4-BE49-F238E27FC236}">
                <a16:creationId xmlns:a16="http://schemas.microsoft.com/office/drawing/2014/main" id="{0B4E01A9-520A-395C-94DE-CF346AFE1210}"/>
              </a:ext>
            </a:extLst>
          </p:cNvPr>
          <p:cNvSpPr txBox="1"/>
          <p:nvPr/>
        </p:nvSpPr>
        <p:spPr>
          <a:xfrm>
            <a:off x="1280160" y="2991299"/>
            <a:ext cx="10058400" cy="683264"/>
          </a:xfrm>
          <a:prstGeom prst="rect">
            <a:avLst/>
          </a:prstGeom>
          <a:noFill/>
        </p:spPr>
        <p:txBody>
          <a:bodyPr wrap="square">
            <a:spAutoFit/>
          </a:bodyPr>
          <a:lstStyle/>
          <a:p>
            <a:r>
              <a:rPr lang="en-US" sz="3840" b="1" i="1" dirty="0">
                <a:latin typeface="+mj-lt"/>
                <a:cs typeface="Adobe Devanagari" panose="02040503050201020203" pitchFamily="18" charset="0"/>
              </a:rPr>
              <a:t>Multi-Party Computation based Vote Counting</a:t>
            </a:r>
          </a:p>
        </p:txBody>
      </p:sp>
      <p:sp>
        <p:nvSpPr>
          <p:cNvPr id="6" name="TextBox 5">
            <a:extLst>
              <a:ext uri="{FF2B5EF4-FFF2-40B4-BE49-F238E27FC236}">
                <a16:creationId xmlns:a16="http://schemas.microsoft.com/office/drawing/2014/main" id="{868BE924-F836-6828-6991-728B5B3B1AB9}"/>
              </a:ext>
            </a:extLst>
          </p:cNvPr>
          <p:cNvSpPr txBox="1"/>
          <p:nvPr/>
        </p:nvSpPr>
        <p:spPr>
          <a:xfrm>
            <a:off x="1371600" y="1280160"/>
            <a:ext cx="7315200" cy="683264"/>
          </a:xfrm>
          <a:prstGeom prst="rect">
            <a:avLst/>
          </a:prstGeom>
          <a:noFill/>
        </p:spPr>
        <p:txBody>
          <a:bodyPr wrap="square">
            <a:spAutoFit/>
          </a:bodyPr>
          <a:lstStyle/>
          <a:p>
            <a:r>
              <a:rPr lang="en-US" sz="3840" b="1" dirty="0"/>
              <a:t>IT213039 | Mushtaq M B M</a:t>
            </a:r>
          </a:p>
        </p:txBody>
      </p:sp>
    </p:spTree>
    <p:extLst>
      <p:ext uri="{BB962C8B-B14F-4D97-AF65-F5344CB8AC3E}">
        <p14:creationId xmlns:p14="http://schemas.microsoft.com/office/powerpoint/2010/main" val="3817333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851477" y="982301"/>
            <a:ext cx="14020800" cy="1042034"/>
          </a:xfrm>
        </p:spPr>
        <p:txBody>
          <a:bodyPr>
            <a:normAutofit/>
          </a:bodyPr>
          <a:lstStyle/>
          <a:p>
            <a:r>
              <a:rPr lang="en-US" b="1" dirty="0">
                <a:solidFill>
                  <a:schemeClr val="tx1"/>
                </a:solidFill>
              </a:rPr>
              <a:t>Objectives</a:t>
            </a:r>
          </a:p>
        </p:txBody>
      </p:sp>
      <p:sp>
        <p:nvSpPr>
          <p:cNvPr id="4" name="Rectangle 3">
            <a:extLst>
              <a:ext uri="{FF2B5EF4-FFF2-40B4-BE49-F238E27FC236}">
                <a16:creationId xmlns:a16="http://schemas.microsoft.com/office/drawing/2014/main" id="{B9D9F080-0780-4554-8055-A289E0D4EDA8}"/>
              </a:ext>
            </a:extLst>
          </p:cNvPr>
          <p:cNvSpPr/>
          <p:nvPr/>
        </p:nvSpPr>
        <p:spPr>
          <a:xfrm>
            <a:off x="3158923" y="7791449"/>
            <a:ext cx="8179638" cy="43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60" b="1" dirty="0">
                <a:solidFill>
                  <a:schemeClr val="tx1"/>
                </a:solidFill>
              </a:rPr>
              <a:t>IT21303920</a:t>
            </a:r>
            <a:r>
              <a:rPr lang="en-US" sz="2160" dirty="0">
                <a:solidFill>
                  <a:schemeClr val="tx1"/>
                </a:solidFill>
              </a:rPr>
              <a:t>   | </a:t>
            </a:r>
            <a:r>
              <a:rPr lang="en-US" sz="2160" dirty="0">
                <a:solidFill>
                  <a:srgbClr val="000000"/>
                </a:solidFill>
                <a:latin typeface="Cambria" panose="02040503050406030204" pitchFamily="18" charset="0"/>
              </a:rPr>
              <a:t>Mushtaq M B M</a:t>
            </a:r>
            <a:r>
              <a:rPr lang="en-US" sz="2160" b="1" dirty="0">
                <a:solidFill>
                  <a:srgbClr val="000000"/>
                </a:solidFill>
                <a:latin typeface="Cambria" panose="02040503050406030204" pitchFamily="18" charset="0"/>
              </a:rPr>
              <a:t> </a:t>
            </a:r>
            <a:r>
              <a:rPr lang="en-US" sz="2160" dirty="0">
                <a:solidFill>
                  <a:schemeClr val="tx1"/>
                </a:solidFill>
              </a:rPr>
              <a:t>| 24-25J-136</a:t>
            </a:r>
          </a:p>
        </p:txBody>
      </p:sp>
      <p:pic>
        <p:nvPicPr>
          <p:cNvPr id="3" name="Picture 2">
            <a:extLst>
              <a:ext uri="{FF2B5EF4-FFF2-40B4-BE49-F238E27FC236}">
                <a16:creationId xmlns:a16="http://schemas.microsoft.com/office/drawing/2014/main" id="{B7F87120-1F85-0A13-6756-9C319760D200}"/>
              </a:ext>
            </a:extLst>
          </p:cNvPr>
          <p:cNvPicPr>
            <a:picLocks noChangeAspect="1"/>
          </p:cNvPicPr>
          <p:nvPr/>
        </p:nvPicPr>
        <p:blipFill>
          <a:blip r:embed="rId2"/>
          <a:stretch>
            <a:fillRect/>
          </a:stretch>
        </p:blipFill>
        <p:spPr>
          <a:xfrm>
            <a:off x="746761" y="2024335"/>
            <a:ext cx="7407673" cy="4869859"/>
          </a:xfrm>
          <a:prstGeom prst="rect">
            <a:avLst/>
          </a:prstGeom>
        </p:spPr>
      </p:pic>
    </p:spTree>
    <p:extLst>
      <p:ext uri="{BB962C8B-B14F-4D97-AF65-F5344CB8AC3E}">
        <p14:creationId xmlns:p14="http://schemas.microsoft.com/office/powerpoint/2010/main" val="1911600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fontScale="90000"/>
          </a:bodyPr>
          <a:lstStyle/>
          <a:p>
            <a:pPr>
              <a:lnSpc>
                <a:spcPts val="7260"/>
              </a:lnSpc>
            </a:pPr>
            <a:endParaRPr lang="en-US" sz="5280" b="1" dirty="0"/>
          </a:p>
        </p:txBody>
      </p:sp>
      <p:sp>
        <p:nvSpPr>
          <p:cNvPr id="4" name="Rectangle 3">
            <a:extLst>
              <a:ext uri="{FF2B5EF4-FFF2-40B4-BE49-F238E27FC236}">
                <a16:creationId xmlns:a16="http://schemas.microsoft.com/office/drawing/2014/main" id="{3BA87EE8-2430-48CE-B467-8BD3100BC4EF}"/>
              </a:ext>
            </a:extLst>
          </p:cNvPr>
          <p:cNvSpPr/>
          <p:nvPr/>
        </p:nvSpPr>
        <p:spPr>
          <a:xfrm>
            <a:off x="3158923" y="7791449"/>
            <a:ext cx="8179638" cy="43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60" b="1" dirty="0">
                <a:solidFill>
                  <a:schemeClr val="tx1"/>
                </a:solidFill>
              </a:rPr>
              <a:t>IT21303920</a:t>
            </a:r>
            <a:r>
              <a:rPr lang="en-US" sz="2160" dirty="0">
                <a:solidFill>
                  <a:schemeClr val="tx1"/>
                </a:solidFill>
              </a:rPr>
              <a:t>   | </a:t>
            </a:r>
            <a:r>
              <a:rPr lang="en-US" sz="2160" dirty="0">
                <a:solidFill>
                  <a:srgbClr val="000000"/>
                </a:solidFill>
                <a:latin typeface="Cambria" panose="02040503050406030204" pitchFamily="18" charset="0"/>
              </a:rPr>
              <a:t>Mushtaq M B M</a:t>
            </a:r>
            <a:r>
              <a:rPr lang="en-US" sz="2160" b="1" dirty="0">
                <a:solidFill>
                  <a:srgbClr val="000000"/>
                </a:solidFill>
                <a:latin typeface="Cambria" panose="02040503050406030204" pitchFamily="18" charset="0"/>
              </a:rPr>
              <a:t> </a:t>
            </a:r>
            <a:r>
              <a:rPr lang="en-US" sz="2160" dirty="0">
                <a:solidFill>
                  <a:schemeClr val="tx1"/>
                </a:solidFill>
              </a:rPr>
              <a:t>| 24-25J-136</a:t>
            </a:r>
          </a:p>
        </p:txBody>
      </p:sp>
      <p:sp>
        <p:nvSpPr>
          <p:cNvPr id="17" name="Shape 1">
            <a:extLst>
              <a:ext uri="{FF2B5EF4-FFF2-40B4-BE49-F238E27FC236}">
                <a16:creationId xmlns:a16="http://schemas.microsoft.com/office/drawing/2014/main" id="{8B3932CD-CF39-A84B-85EB-686D252C9436}"/>
              </a:ext>
            </a:extLst>
          </p:cNvPr>
          <p:cNvSpPr/>
          <p:nvPr/>
        </p:nvSpPr>
        <p:spPr>
          <a:xfrm>
            <a:off x="93670" y="2286000"/>
            <a:ext cx="7255092" cy="3858769"/>
          </a:xfrm>
          <a:prstGeom prst="roundRect">
            <a:avLst>
              <a:gd name="adj" fmla="val 1420"/>
            </a:avLst>
          </a:prstGeom>
          <a:solidFill>
            <a:srgbClr val="F2EEEE"/>
          </a:solidFill>
          <a:ln/>
        </p:spPr>
        <p:txBody>
          <a:bodyPr/>
          <a:lstStyle/>
          <a:p>
            <a:endParaRPr lang="en-US" sz="2160" dirty="0"/>
          </a:p>
        </p:txBody>
      </p:sp>
      <p:sp>
        <p:nvSpPr>
          <p:cNvPr id="18" name="Text 2">
            <a:extLst>
              <a:ext uri="{FF2B5EF4-FFF2-40B4-BE49-F238E27FC236}">
                <a16:creationId xmlns:a16="http://schemas.microsoft.com/office/drawing/2014/main" id="{A39CBCFE-43C4-4679-A00D-CB2599E22FC0}"/>
              </a:ext>
            </a:extLst>
          </p:cNvPr>
          <p:cNvSpPr/>
          <p:nvPr/>
        </p:nvSpPr>
        <p:spPr>
          <a:xfrm>
            <a:off x="182880" y="2715497"/>
            <a:ext cx="3538336" cy="509207"/>
          </a:xfrm>
          <a:prstGeom prst="rect">
            <a:avLst/>
          </a:prstGeom>
          <a:noFill/>
          <a:ln/>
        </p:spPr>
        <p:txBody>
          <a:bodyPr wrap="none" lIns="0" tIns="0" rIns="0" bIns="0" rtlCol="0" anchor="t"/>
          <a:lstStyle/>
          <a:p>
            <a:pPr>
              <a:lnSpc>
                <a:spcPts val="3600"/>
              </a:lnSpc>
            </a:pPr>
            <a:r>
              <a:rPr lang="en-US" sz="2880" dirty="0"/>
              <a:t>Privacy-Preserving Vote Counting (MPC + SS)</a:t>
            </a:r>
          </a:p>
        </p:txBody>
      </p:sp>
      <p:sp>
        <p:nvSpPr>
          <p:cNvPr id="19" name="Text 3">
            <a:extLst>
              <a:ext uri="{FF2B5EF4-FFF2-40B4-BE49-F238E27FC236}">
                <a16:creationId xmlns:a16="http://schemas.microsoft.com/office/drawing/2014/main" id="{136C231C-79DE-F7F0-FA61-ECDE23B92EE5}"/>
              </a:ext>
            </a:extLst>
          </p:cNvPr>
          <p:cNvSpPr/>
          <p:nvPr/>
        </p:nvSpPr>
        <p:spPr>
          <a:xfrm>
            <a:off x="332774" y="3284481"/>
            <a:ext cx="6689123" cy="2085862"/>
          </a:xfrm>
          <a:prstGeom prst="rect">
            <a:avLst/>
          </a:prstGeom>
          <a:noFill/>
          <a:ln/>
        </p:spPr>
        <p:txBody>
          <a:bodyPr wrap="square" lIns="0" tIns="0" rIns="0" bIns="0" rtlCol="0" anchor="t"/>
          <a:lstStyle/>
          <a:p>
            <a:pPr>
              <a:lnSpc>
                <a:spcPct val="150000"/>
              </a:lnSpc>
            </a:pPr>
            <a:r>
              <a:rPr lang="en-US" sz="2400" dirty="0"/>
              <a:t>The MPC Vote Counter securely retrieves encrypted votes from the blockchain and reconstructs the final tally using Additive SSS. This ensures that no single party can access individual votes, preserving privacy and security</a:t>
            </a:r>
          </a:p>
        </p:txBody>
      </p:sp>
      <p:sp>
        <p:nvSpPr>
          <p:cNvPr id="20" name="Shape 4">
            <a:extLst>
              <a:ext uri="{FF2B5EF4-FFF2-40B4-BE49-F238E27FC236}">
                <a16:creationId xmlns:a16="http://schemas.microsoft.com/office/drawing/2014/main" id="{68147EC7-2387-E1D0-C3ED-6746DC2696B5}"/>
              </a:ext>
            </a:extLst>
          </p:cNvPr>
          <p:cNvSpPr/>
          <p:nvPr/>
        </p:nvSpPr>
        <p:spPr>
          <a:xfrm>
            <a:off x="7498080" y="2286000"/>
            <a:ext cx="6949440" cy="3858768"/>
          </a:xfrm>
          <a:prstGeom prst="roundRect">
            <a:avLst>
              <a:gd name="adj" fmla="val 1420"/>
            </a:avLst>
          </a:prstGeom>
          <a:solidFill>
            <a:srgbClr val="F2EEEE"/>
          </a:solidFill>
          <a:ln/>
        </p:spPr>
        <p:txBody>
          <a:bodyPr/>
          <a:lstStyle/>
          <a:p>
            <a:endParaRPr lang="en-US" sz="2160"/>
          </a:p>
        </p:txBody>
      </p:sp>
      <p:sp>
        <p:nvSpPr>
          <p:cNvPr id="21" name="Text 5">
            <a:extLst>
              <a:ext uri="{FF2B5EF4-FFF2-40B4-BE49-F238E27FC236}">
                <a16:creationId xmlns:a16="http://schemas.microsoft.com/office/drawing/2014/main" id="{0076C16C-E329-F4E7-5267-53F470438F12}"/>
              </a:ext>
            </a:extLst>
          </p:cNvPr>
          <p:cNvSpPr/>
          <p:nvPr/>
        </p:nvSpPr>
        <p:spPr>
          <a:xfrm>
            <a:off x="7886145" y="2715497"/>
            <a:ext cx="3538336" cy="509207"/>
          </a:xfrm>
          <a:prstGeom prst="rect">
            <a:avLst/>
          </a:prstGeom>
          <a:noFill/>
          <a:ln/>
        </p:spPr>
        <p:txBody>
          <a:bodyPr wrap="none" lIns="0" tIns="0" rIns="0" bIns="0" rtlCol="0" anchor="t"/>
          <a:lstStyle/>
          <a:p>
            <a:pPr>
              <a:lnSpc>
                <a:spcPts val="3600"/>
              </a:lnSpc>
            </a:pPr>
            <a:r>
              <a:rPr lang="en-US" sz="2880" dirty="0"/>
              <a:t>Secure Vote Retrieval &amp; Verification </a:t>
            </a:r>
          </a:p>
        </p:txBody>
      </p:sp>
      <p:sp>
        <p:nvSpPr>
          <p:cNvPr id="22" name="Text 6">
            <a:extLst>
              <a:ext uri="{FF2B5EF4-FFF2-40B4-BE49-F238E27FC236}">
                <a16:creationId xmlns:a16="http://schemas.microsoft.com/office/drawing/2014/main" id="{B6EDC2BA-471B-84DC-F808-B7769D4ED0A6}"/>
              </a:ext>
            </a:extLst>
          </p:cNvPr>
          <p:cNvSpPr/>
          <p:nvPr/>
        </p:nvSpPr>
        <p:spPr>
          <a:xfrm>
            <a:off x="8036038" y="3284482"/>
            <a:ext cx="6261589" cy="2443692"/>
          </a:xfrm>
          <a:prstGeom prst="rect">
            <a:avLst/>
          </a:prstGeom>
          <a:noFill/>
          <a:ln/>
        </p:spPr>
        <p:txBody>
          <a:bodyPr wrap="square" lIns="0" tIns="0" rIns="0" bIns="0" rtlCol="0" anchor="t"/>
          <a:lstStyle/>
          <a:p>
            <a:pPr>
              <a:lnSpc>
                <a:spcPts val="3720"/>
              </a:lnSpc>
            </a:pPr>
            <a:r>
              <a:rPr lang="en-US" sz="2400" dirty="0"/>
              <a:t>Votes are </a:t>
            </a:r>
            <a:r>
              <a:rPr lang="en-US" sz="2400" b="1" dirty="0"/>
              <a:t>stored on a tamper-proof blockchain</a:t>
            </a:r>
            <a:r>
              <a:rPr lang="en-US" sz="2400" dirty="0"/>
              <a:t> and retrieved for counting. Each vote is verified using </a:t>
            </a:r>
            <a:r>
              <a:rPr lang="en-US" sz="2400" b="1" dirty="0"/>
              <a:t>Zero-Knowledge Proofs (ZKP)</a:t>
            </a:r>
            <a:r>
              <a:rPr lang="en-US" sz="2400" dirty="0"/>
              <a:t> to ensure authenticity without revealing voter identity or vote choice.</a:t>
            </a:r>
            <a:endParaRPr lang="en-US" sz="2280" dirty="0"/>
          </a:p>
        </p:txBody>
      </p:sp>
      <p:sp>
        <p:nvSpPr>
          <p:cNvPr id="2" name="TextBox 1">
            <a:extLst>
              <a:ext uri="{FF2B5EF4-FFF2-40B4-BE49-F238E27FC236}">
                <a16:creationId xmlns:a16="http://schemas.microsoft.com/office/drawing/2014/main" id="{3ADAF9E9-8BC0-7BFA-B60C-EACA9AC4E9B8}"/>
              </a:ext>
            </a:extLst>
          </p:cNvPr>
          <p:cNvSpPr txBox="1"/>
          <p:nvPr/>
        </p:nvSpPr>
        <p:spPr>
          <a:xfrm>
            <a:off x="5036820" y="942943"/>
            <a:ext cx="4922520" cy="646331"/>
          </a:xfrm>
          <a:prstGeom prst="rect">
            <a:avLst/>
          </a:prstGeom>
          <a:noFill/>
        </p:spPr>
        <p:txBody>
          <a:bodyPr wrap="square" rtlCol="0">
            <a:spAutoFit/>
          </a:bodyPr>
          <a:lstStyle/>
          <a:p>
            <a:r>
              <a:rPr lang="en-US" sz="3600" b="1" dirty="0">
                <a:ea typeface="Crimson Pro Semi Bold" pitchFamily="34" charset="-122"/>
                <a:cs typeface="Crimson Pro Semi Bold" pitchFamily="34" charset="-120"/>
              </a:rPr>
              <a:t>System Architecture</a:t>
            </a:r>
            <a:endParaRPr lang="en-US" sz="3600" dirty="0"/>
          </a:p>
        </p:txBody>
      </p:sp>
    </p:spTree>
    <p:extLst>
      <p:ext uri="{BB962C8B-B14F-4D97-AF65-F5344CB8AC3E}">
        <p14:creationId xmlns:p14="http://schemas.microsoft.com/office/powerpoint/2010/main" val="1562294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A919A-DA11-D2CE-DA36-4B42BE350DD8}"/>
              </a:ext>
            </a:extLst>
          </p:cNvPr>
          <p:cNvSpPr>
            <a:spLocks noGrp="1"/>
          </p:cNvSpPr>
          <p:nvPr>
            <p:ph type="title"/>
          </p:nvPr>
        </p:nvSpPr>
        <p:spPr>
          <a:xfrm>
            <a:off x="304800" y="331039"/>
            <a:ext cx="14020800" cy="950594"/>
          </a:xfrm>
        </p:spPr>
        <p:txBody>
          <a:bodyPr/>
          <a:lstStyle/>
          <a:p>
            <a:r>
              <a:rPr lang="en-US"/>
              <a:t>Objectives</a:t>
            </a:r>
            <a:endParaRPr lang="en-GB"/>
          </a:p>
        </p:txBody>
      </p:sp>
      <p:sp>
        <p:nvSpPr>
          <p:cNvPr id="3" name="Rectangle: Rounded Corners 2">
            <a:extLst>
              <a:ext uri="{FF2B5EF4-FFF2-40B4-BE49-F238E27FC236}">
                <a16:creationId xmlns:a16="http://schemas.microsoft.com/office/drawing/2014/main" id="{E89DB545-0EE1-0EFB-B8E3-87F8D606E699}"/>
              </a:ext>
            </a:extLst>
          </p:cNvPr>
          <p:cNvSpPr/>
          <p:nvPr/>
        </p:nvSpPr>
        <p:spPr>
          <a:xfrm>
            <a:off x="834480" y="2365854"/>
            <a:ext cx="13393488" cy="3653593"/>
          </a:xfrm>
          <a:prstGeom prst="roundRect">
            <a:avLst>
              <a:gd name="adj" fmla="val 1114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6" name="Rectangle: Rounded Corners 5">
            <a:extLst>
              <a:ext uri="{FF2B5EF4-FFF2-40B4-BE49-F238E27FC236}">
                <a16:creationId xmlns:a16="http://schemas.microsoft.com/office/drawing/2014/main" id="{2C1420AE-A231-6378-6D19-58852098433A}"/>
              </a:ext>
            </a:extLst>
          </p:cNvPr>
          <p:cNvSpPr/>
          <p:nvPr/>
        </p:nvSpPr>
        <p:spPr>
          <a:xfrm>
            <a:off x="1784986" y="1902312"/>
            <a:ext cx="3715613" cy="872780"/>
          </a:xfrm>
          <a:prstGeom prst="roundRect">
            <a:avLst/>
          </a:prstGeom>
          <a:solidFill>
            <a:srgbClr val="FE646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Text Placeholder 3">
            <a:extLst>
              <a:ext uri="{FF2B5EF4-FFF2-40B4-BE49-F238E27FC236}">
                <a16:creationId xmlns:a16="http://schemas.microsoft.com/office/drawing/2014/main" id="{590D8506-6108-DBB1-609B-EB7C954255FF}"/>
              </a:ext>
            </a:extLst>
          </p:cNvPr>
          <p:cNvSpPr>
            <a:spLocks noGrp="1"/>
          </p:cNvSpPr>
          <p:nvPr>
            <p:ph type="body" idx="1"/>
          </p:nvPr>
        </p:nvSpPr>
        <p:spPr>
          <a:xfrm>
            <a:off x="834480" y="1909775"/>
            <a:ext cx="2851517" cy="584244"/>
          </a:xfrm>
        </p:spPr>
        <p:txBody>
          <a:bodyPr/>
          <a:lstStyle/>
          <a:p>
            <a:r>
              <a:rPr lang="en-US">
                <a:solidFill>
                  <a:schemeClr val="bg1"/>
                </a:solidFill>
              </a:rPr>
              <a:t>Main Objective</a:t>
            </a:r>
            <a:endParaRPr lang="en-GB">
              <a:solidFill>
                <a:schemeClr val="bg1"/>
              </a:solidFill>
            </a:endParaRPr>
          </a:p>
        </p:txBody>
      </p:sp>
      <p:sp>
        <p:nvSpPr>
          <p:cNvPr id="5" name="Content Placeholder 4">
            <a:extLst>
              <a:ext uri="{FF2B5EF4-FFF2-40B4-BE49-F238E27FC236}">
                <a16:creationId xmlns:a16="http://schemas.microsoft.com/office/drawing/2014/main" id="{1B816DE0-CCE4-AE33-E66B-25D832473613}"/>
              </a:ext>
            </a:extLst>
          </p:cNvPr>
          <p:cNvSpPr>
            <a:spLocks noGrp="1"/>
          </p:cNvSpPr>
          <p:nvPr>
            <p:ph sz="half" idx="2"/>
          </p:nvPr>
        </p:nvSpPr>
        <p:spPr>
          <a:xfrm>
            <a:off x="1568962" y="3129624"/>
            <a:ext cx="11924525" cy="2182118"/>
          </a:xfrm>
        </p:spPr>
        <p:txBody>
          <a:bodyPr>
            <a:normAutofit fontScale="85000" lnSpcReduction="10000"/>
          </a:bodyPr>
          <a:lstStyle/>
          <a:p>
            <a:pPr marL="0" indent="0">
              <a:lnSpc>
                <a:spcPct val="150000"/>
              </a:lnSpc>
              <a:buNone/>
            </a:pPr>
            <a:r>
              <a:rPr lang="en-US" b="1" dirty="0">
                <a:solidFill>
                  <a:srgbClr val="EAAF7A"/>
                </a:solidFill>
                <a:latin typeface="Adobe Devanagari" panose="02040503050201020203"/>
              </a:rPr>
              <a:t>The objective of this research is to develop a secure and verifiable electronic voting system by integrating Zero Knowledge Proofs (ZKP) and blockchain technology. This approach aims to enhance voter privacy, ensure vote integrity, and enable transparent election results.</a:t>
            </a:r>
            <a:endParaRPr lang="en-GB" b="1" dirty="0">
              <a:solidFill>
                <a:srgbClr val="EAAF7A"/>
              </a:solidFill>
              <a:latin typeface="Adobe Devanagari" panose="02040503050201020203"/>
            </a:endParaRPr>
          </a:p>
        </p:txBody>
      </p:sp>
      <p:pic>
        <p:nvPicPr>
          <p:cNvPr id="7" name="Picture 6" descr="A question mark in a circle&#10;&#10;Description automatically generated">
            <a:extLst>
              <a:ext uri="{FF2B5EF4-FFF2-40B4-BE49-F238E27FC236}">
                <a16:creationId xmlns:a16="http://schemas.microsoft.com/office/drawing/2014/main" id="{2867DFA9-40E5-4C28-E22F-98DB9B5882CF}"/>
              </a:ext>
            </a:extLst>
          </p:cNvPr>
          <p:cNvPicPr>
            <a:picLocks noChangeAspect="1"/>
          </p:cNvPicPr>
          <p:nvPr/>
        </p:nvPicPr>
        <p:blipFill rotWithShape="1">
          <a:blip r:embed="rId2">
            <a:extLst>
              <a:ext uri="{28A0092B-C50C-407E-A947-70E740481C1C}">
                <a14:useLocalDpi xmlns:a14="http://schemas.microsoft.com/office/drawing/2010/main" val="0"/>
              </a:ext>
            </a:extLst>
          </a:blip>
          <a:srcRect l="65217" t="57372"/>
          <a:stretch/>
        </p:blipFill>
        <p:spPr>
          <a:xfrm>
            <a:off x="12586186" y="6201917"/>
            <a:ext cx="1303888" cy="1597973"/>
          </a:xfrm>
          <a:prstGeom prst="rect">
            <a:avLst/>
          </a:prstGeom>
        </p:spPr>
      </p:pic>
    </p:spTree>
    <p:extLst>
      <p:ext uri="{BB962C8B-B14F-4D97-AF65-F5344CB8AC3E}">
        <p14:creationId xmlns:p14="http://schemas.microsoft.com/office/powerpoint/2010/main" val="26275452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D6BB3-E3AA-EEE1-3419-34F773FF381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10FE4C-1E79-FEB3-C41D-0E84298CF6E5}"/>
              </a:ext>
            </a:extLst>
          </p:cNvPr>
          <p:cNvSpPr>
            <a:spLocks noGrp="1"/>
          </p:cNvSpPr>
          <p:nvPr>
            <p:ph type="title"/>
          </p:nvPr>
        </p:nvSpPr>
        <p:spPr>
          <a:xfrm>
            <a:off x="1316736" y="343924"/>
            <a:ext cx="12070080" cy="844796"/>
          </a:xfrm>
        </p:spPr>
        <p:txBody>
          <a:bodyPr>
            <a:normAutofit fontScale="90000"/>
          </a:bodyPr>
          <a:lstStyle/>
          <a:p>
            <a:pPr>
              <a:lnSpc>
                <a:spcPts val="7260"/>
              </a:lnSpc>
            </a:pPr>
            <a:r>
              <a:rPr lang="en-US" sz="5280" b="1" dirty="0">
                <a:ea typeface="Crimson Pro Semi Bold" pitchFamily="34" charset="-122"/>
                <a:cs typeface="Crimson Pro Semi Bold" pitchFamily="34" charset="-120"/>
              </a:rPr>
              <a:t>Methodology</a:t>
            </a:r>
            <a:endParaRPr lang="en-US" sz="5280" b="1" dirty="0"/>
          </a:p>
        </p:txBody>
      </p:sp>
      <p:sp>
        <p:nvSpPr>
          <p:cNvPr id="4" name="Rectangle 3">
            <a:extLst>
              <a:ext uri="{FF2B5EF4-FFF2-40B4-BE49-F238E27FC236}">
                <a16:creationId xmlns:a16="http://schemas.microsoft.com/office/drawing/2014/main" id="{CB900D59-69F9-0479-9201-B28A463AB888}"/>
              </a:ext>
            </a:extLst>
          </p:cNvPr>
          <p:cNvSpPr/>
          <p:nvPr/>
        </p:nvSpPr>
        <p:spPr>
          <a:xfrm>
            <a:off x="3158923" y="7791449"/>
            <a:ext cx="8179638" cy="43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60" b="1" dirty="0">
                <a:solidFill>
                  <a:schemeClr val="tx1"/>
                </a:solidFill>
              </a:rPr>
              <a:t>IT21303920</a:t>
            </a:r>
            <a:r>
              <a:rPr lang="en-US" sz="2160" dirty="0">
                <a:solidFill>
                  <a:schemeClr val="tx1"/>
                </a:solidFill>
              </a:rPr>
              <a:t>   | </a:t>
            </a:r>
            <a:r>
              <a:rPr lang="en-US" sz="2160" dirty="0">
                <a:solidFill>
                  <a:srgbClr val="000000"/>
                </a:solidFill>
                <a:latin typeface="Cambria" panose="02040503050406030204" pitchFamily="18" charset="0"/>
              </a:rPr>
              <a:t>Mushtaq M B M</a:t>
            </a:r>
            <a:r>
              <a:rPr lang="en-US" sz="2160" b="1" dirty="0">
                <a:solidFill>
                  <a:srgbClr val="000000"/>
                </a:solidFill>
                <a:latin typeface="Cambria" panose="02040503050406030204" pitchFamily="18" charset="0"/>
              </a:rPr>
              <a:t> </a:t>
            </a:r>
            <a:r>
              <a:rPr lang="en-US" sz="2160" dirty="0">
                <a:solidFill>
                  <a:schemeClr val="tx1"/>
                </a:solidFill>
              </a:rPr>
              <a:t>| 24-25J-136</a:t>
            </a:r>
          </a:p>
        </p:txBody>
      </p:sp>
      <p:pic>
        <p:nvPicPr>
          <p:cNvPr id="8" name="Picture 7">
            <a:extLst>
              <a:ext uri="{FF2B5EF4-FFF2-40B4-BE49-F238E27FC236}">
                <a16:creationId xmlns:a16="http://schemas.microsoft.com/office/drawing/2014/main" id="{9CDF7F8A-BB2B-B73E-5DF0-43F085728925}"/>
              </a:ext>
            </a:extLst>
          </p:cNvPr>
          <p:cNvPicPr>
            <a:picLocks noChangeAspect="1"/>
          </p:cNvPicPr>
          <p:nvPr/>
        </p:nvPicPr>
        <p:blipFill>
          <a:blip r:embed="rId2"/>
          <a:stretch>
            <a:fillRect/>
          </a:stretch>
        </p:blipFill>
        <p:spPr>
          <a:xfrm>
            <a:off x="1243585" y="1264596"/>
            <a:ext cx="12266101" cy="5887272"/>
          </a:xfrm>
          <a:prstGeom prst="rect">
            <a:avLst/>
          </a:prstGeom>
        </p:spPr>
      </p:pic>
    </p:spTree>
    <p:extLst>
      <p:ext uri="{BB962C8B-B14F-4D97-AF65-F5344CB8AC3E}">
        <p14:creationId xmlns:p14="http://schemas.microsoft.com/office/powerpoint/2010/main" val="1480705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FB169-68D3-EF8D-0B9B-605BD3231DF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461FA9E-7599-D51C-3EA5-1EFE53622C90}"/>
              </a:ext>
            </a:extLst>
          </p:cNvPr>
          <p:cNvSpPr>
            <a:spLocks noGrp="1"/>
          </p:cNvSpPr>
          <p:nvPr>
            <p:ph type="title"/>
          </p:nvPr>
        </p:nvSpPr>
        <p:spPr/>
        <p:txBody>
          <a:bodyPr>
            <a:normAutofit fontScale="90000"/>
          </a:bodyPr>
          <a:lstStyle/>
          <a:p>
            <a:pPr>
              <a:lnSpc>
                <a:spcPts val="7260"/>
              </a:lnSpc>
            </a:pPr>
            <a:endParaRPr lang="en-US" sz="5280" b="1" dirty="0">
              <a:latin typeface="+mn-lt"/>
            </a:endParaRPr>
          </a:p>
        </p:txBody>
      </p:sp>
      <p:sp>
        <p:nvSpPr>
          <p:cNvPr id="4" name="Rectangle 3">
            <a:extLst>
              <a:ext uri="{FF2B5EF4-FFF2-40B4-BE49-F238E27FC236}">
                <a16:creationId xmlns:a16="http://schemas.microsoft.com/office/drawing/2014/main" id="{411EC55B-6480-1B6A-8409-B5AA632F0F87}"/>
              </a:ext>
            </a:extLst>
          </p:cNvPr>
          <p:cNvSpPr/>
          <p:nvPr/>
        </p:nvSpPr>
        <p:spPr>
          <a:xfrm>
            <a:off x="3158923" y="7791449"/>
            <a:ext cx="8179638" cy="43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60" b="1" dirty="0">
                <a:solidFill>
                  <a:schemeClr val="tx1"/>
                </a:solidFill>
              </a:rPr>
              <a:t>IT21303920</a:t>
            </a:r>
            <a:r>
              <a:rPr lang="en-US" sz="2160" dirty="0">
                <a:solidFill>
                  <a:schemeClr val="tx1"/>
                </a:solidFill>
              </a:rPr>
              <a:t>   | </a:t>
            </a:r>
            <a:r>
              <a:rPr lang="en-US" sz="2160" dirty="0">
                <a:solidFill>
                  <a:srgbClr val="000000"/>
                </a:solidFill>
                <a:latin typeface="Cambria" panose="02040503050406030204" pitchFamily="18" charset="0"/>
              </a:rPr>
              <a:t>Mushtaq M B M</a:t>
            </a:r>
            <a:r>
              <a:rPr lang="en-US" sz="2160" b="1" dirty="0">
                <a:solidFill>
                  <a:srgbClr val="000000"/>
                </a:solidFill>
                <a:latin typeface="Cambria" panose="02040503050406030204" pitchFamily="18" charset="0"/>
              </a:rPr>
              <a:t> </a:t>
            </a:r>
            <a:r>
              <a:rPr lang="en-US" sz="2160" dirty="0">
                <a:solidFill>
                  <a:schemeClr val="tx1"/>
                </a:solidFill>
              </a:rPr>
              <a:t>| 24-25J-136</a:t>
            </a:r>
          </a:p>
        </p:txBody>
      </p:sp>
      <p:pic>
        <p:nvPicPr>
          <p:cNvPr id="7" name="Picture 6">
            <a:extLst>
              <a:ext uri="{FF2B5EF4-FFF2-40B4-BE49-F238E27FC236}">
                <a16:creationId xmlns:a16="http://schemas.microsoft.com/office/drawing/2014/main" id="{E511289A-37B1-C51B-8674-4A5F3EF21B64}"/>
              </a:ext>
            </a:extLst>
          </p:cNvPr>
          <p:cNvPicPr>
            <a:picLocks noChangeAspect="1"/>
          </p:cNvPicPr>
          <p:nvPr/>
        </p:nvPicPr>
        <p:blipFill>
          <a:blip r:embed="rId2"/>
          <a:stretch>
            <a:fillRect/>
          </a:stretch>
        </p:blipFill>
        <p:spPr>
          <a:xfrm>
            <a:off x="1097281" y="2084832"/>
            <a:ext cx="9602540" cy="5075628"/>
          </a:xfrm>
          <a:prstGeom prst="rect">
            <a:avLst/>
          </a:prstGeom>
        </p:spPr>
      </p:pic>
      <p:sp>
        <p:nvSpPr>
          <p:cNvPr id="2" name="TextBox 1">
            <a:extLst>
              <a:ext uri="{FF2B5EF4-FFF2-40B4-BE49-F238E27FC236}">
                <a16:creationId xmlns:a16="http://schemas.microsoft.com/office/drawing/2014/main" id="{5A23750F-179D-C298-53B8-1CA64502BAE3}"/>
              </a:ext>
            </a:extLst>
          </p:cNvPr>
          <p:cNvSpPr txBox="1"/>
          <p:nvPr/>
        </p:nvSpPr>
        <p:spPr>
          <a:xfrm>
            <a:off x="1630680" y="716280"/>
            <a:ext cx="6964680" cy="769441"/>
          </a:xfrm>
          <a:prstGeom prst="rect">
            <a:avLst/>
          </a:prstGeom>
          <a:noFill/>
        </p:spPr>
        <p:txBody>
          <a:bodyPr wrap="square" rtlCol="0">
            <a:spAutoFit/>
          </a:bodyPr>
          <a:lstStyle/>
          <a:p>
            <a:r>
              <a:rPr lang="en-US" sz="4400" b="1">
                <a:latin typeface="+mn-lt"/>
                <a:ea typeface="Crimson Pro Semi Bold" pitchFamily="34" charset="-122"/>
                <a:cs typeface="Crimson Pro Semi Bold" pitchFamily="34" charset="-120"/>
              </a:rPr>
              <a:t>Results So Far</a:t>
            </a:r>
            <a:endParaRPr lang="en-US" sz="4400" dirty="0"/>
          </a:p>
        </p:txBody>
      </p:sp>
    </p:spTree>
    <p:extLst>
      <p:ext uri="{BB962C8B-B14F-4D97-AF65-F5344CB8AC3E}">
        <p14:creationId xmlns:p14="http://schemas.microsoft.com/office/powerpoint/2010/main" val="22552957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fontScale="90000"/>
          </a:bodyPr>
          <a:lstStyle/>
          <a:p>
            <a:endParaRPr lang="en-US" b="1" dirty="0">
              <a:solidFill>
                <a:schemeClr val="tx1"/>
              </a:solidFill>
              <a:latin typeface="+mn-lt"/>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fontScale="25000" lnSpcReduction="20000"/>
          </a:bodyPr>
          <a:lstStyle/>
          <a:p>
            <a:pPr>
              <a:lnSpc>
                <a:spcPts val="3720"/>
              </a:lnSpc>
            </a:pPr>
            <a:endParaRPr lang="en-US" sz="2880" dirty="0">
              <a:latin typeface="Adobe Devanagari" panose="02040503050201020203"/>
            </a:endParaRPr>
          </a:p>
        </p:txBody>
      </p:sp>
      <p:sp>
        <p:nvSpPr>
          <p:cNvPr id="4" name="Rectangle 3">
            <a:extLst>
              <a:ext uri="{FF2B5EF4-FFF2-40B4-BE49-F238E27FC236}">
                <a16:creationId xmlns:a16="http://schemas.microsoft.com/office/drawing/2014/main" id="{68918CEE-3EE9-4768-90C7-A115F59361EE}"/>
              </a:ext>
            </a:extLst>
          </p:cNvPr>
          <p:cNvSpPr/>
          <p:nvPr/>
        </p:nvSpPr>
        <p:spPr>
          <a:xfrm>
            <a:off x="3158923" y="7791449"/>
            <a:ext cx="8179638" cy="43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60" b="1" dirty="0">
                <a:solidFill>
                  <a:schemeClr val="tx1"/>
                </a:solidFill>
              </a:rPr>
              <a:t>IT21303920</a:t>
            </a:r>
            <a:r>
              <a:rPr lang="en-US" sz="2160" dirty="0">
                <a:solidFill>
                  <a:schemeClr val="tx1"/>
                </a:solidFill>
              </a:rPr>
              <a:t>   | </a:t>
            </a:r>
            <a:r>
              <a:rPr lang="en-US" sz="2160" dirty="0">
                <a:solidFill>
                  <a:srgbClr val="000000"/>
                </a:solidFill>
                <a:latin typeface="Cambria" panose="02040503050406030204" pitchFamily="18" charset="0"/>
              </a:rPr>
              <a:t>Mushtaq M B M</a:t>
            </a:r>
            <a:r>
              <a:rPr lang="en-US" sz="2160" b="1" dirty="0">
                <a:solidFill>
                  <a:srgbClr val="000000"/>
                </a:solidFill>
                <a:latin typeface="Cambria" panose="02040503050406030204" pitchFamily="18" charset="0"/>
              </a:rPr>
              <a:t> </a:t>
            </a:r>
            <a:r>
              <a:rPr lang="en-US" sz="2160" dirty="0">
                <a:solidFill>
                  <a:schemeClr val="tx1"/>
                </a:solidFill>
              </a:rPr>
              <a:t>| 24-25J-136</a:t>
            </a:r>
          </a:p>
        </p:txBody>
      </p:sp>
      <p:sp>
        <p:nvSpPr>
          <p:cNvPr id="2" name="TextBox 1">
            <a:extLst>
              <a:ext uri="{FF2B5EF4-FFF2-40B4-BE49-F238E27FC236}">
                <a16:creationId xmlns:a16="http://schemas.microsoft.com/office/drawing/2014/main" id="{24841141-EDF3-FC28-152F-3E0D8601BA62}"/>
              </a:ext>
            </a:extLst>
          </p:cNvPr>
          <p:cNvSpPr txBox="1"/>
          <p:nvPr/>
        </p:nvSpPr>
        <p:spPr>
          <a:xfrm>
            <a:off x="1905000" y="2362200"/>
            <a:ext cx="10347960" cy="2464777"/>
          </a:xfrm>
          <a:prstGeom prst="rect">
            <a:avLst/>
          </a:prstGeom>
          <a:noFill/>
        </p:spPr>
        <p:txBody>
          <a:bodyPr wrap="square" rtlCol="0">
            <a:spAutoFit/>
          </a:bodyPr>
          <a:lstStyle/>
          <a:p>
            <a:pPr marL="457200" indent="-457200">
              <a:lnSpc>
                <a:spcPts val="3720"/>
              </a:lnSpc>
              <a:buFont typeface="Arial" panose="020B0604020202020204" pitchFamily="34" charset="0"/>
              <a:buChar char="•"/>
            </a:pPr>
            <a:r>
              <a:rPr lang="en-US" sz="2800" dirty="0">
                <a:latin typeface="Abadi Extra Light" panose="020B0204020104020204" pitchFamily="34" charset="0"/>
                <a:ea typeface="Heebo" pitchFamily="34" charset="-122"/>
                <a:cs typeface="Heebo" pitchFamily="34" charset="-120"/>
              </a:rPr>
              <a:t>Programming Languages: Python</a:t>
            </a:r>
          </a:p>
          <a:p>
            <a:pPr marL="457200" indent="-457200">
              <a:lnSpc>
                <a:spcPts val="3720"/>
              </a:lnSpc>
              <a:buFont typeface="Arial" panose="020B0604020202020204" pitchFamily="34" charset="0"/>
              <a:buChar char="•"/>
            </a:pPr>
            <a:r>
              <a:rPr lang="en-US" sz="2800" dirty="0">
                <a:latin typeface="Abadi Extra Light" panose="020B0204020104020204" pitchFamily="34" charset="0"/>
                <a:ea typeface="Heebo" pitchFamily="34" charset="-122"/>
                <a:cs typeface="Heebo" pitchFamily="34" charset="-120"/>
              </a:rPr>
              <a:t>Cryptographic Libraries: GMPY2 for modular arithmetic</a:t>
            </a:r>
            <a:endParaRPr lang="en-US" sz="2800" dirty="0">
              <a:latin typeface="Abadi Extra Light" panose="020B0204020104020204" pitchFamily="34" charset="0"/>
            </a:endParaRPr>
          </a:p>
          <a:p>
            <a:pPr marL="457200" indent="-457200">
              <a:lnSpc>
                <a:spcPts val="3720"/>
              </a:lnSpc>
              <a:buFont typeface="Arial" panose="020B0604020202020204" pitchFamily="34" charset="0"/>
              <a:buChar char="•"/>
            </a:pPr>
            <a:r>
              <a:rPr lang="en-US" sz="2800" dirty="0">
                <a:latin typeface="Abadi Extra Light" panose="020B0204020104020204" pitchFamily="34" charset="0"/>
                <a:ea typeface="Heebo" pitchFamily="34" charset="-122"/>
                <a:cs typeface="Heebo" pitchFamily="34" charset="-120"/>
              </a:rPr>
              <a:t>Multiparty Computation (MPC): Additive Secret Sharing</a:t>
            </a:r>
            <a:endParaRPr lang="en-US" sz="2800" dirty="0">
              <a:latin typeface="Abadi Extra Light" panose="020B0204020104020204" pitchFamily="34" charset="0"/>
            </a:endParaRPr>
          </a:p>
          <a:p>
            <a:pPr marL="457200" indent="-457200">
              <a:lnSpc>
                <a:spcPts val="3720"/>
              </a:lnSpc>
              <a:buFont typeface="Arial" panose="020B0604020202020204" pitchFamily="34" charset="0"/>
              <a:buChar char="•"/>
            </a:pPr>
            <a:r>
              <a:rPr lang="en-US" sz="2800" dirty="0">
                <a:latin typeface="Abadi Extra Light" panose="020B0204020104020204" pitchFamily="34" charset="0"/>
                <a:ea typeface="Heebo" pitchFamily="34" charset="-122"/>
                <a:cs typeface="Heebo" pitchFamily="34" charset="-120"/>
              </a:rPr>
              <a:t>Concurrency &amp; Parallel Processing: Python's </a:t>
            </a:r>
            <a:r>
              <a:rPr lang="en-US" sz="2800" dirty="0" err="1">
                <a:latin typeface="Abadi Extra Light" panose="020B0204020104020204" pitchFamily="34" charset="0"/>
                <a:ea typeface="Heebo" pitchFamily="34" charset="-122"/>
                <a:cs typeface="Heebo" pitchFamily="34" charset="-120"/>
              </a:rPr>
              <a:t>ThreadPoolExecutor</a:t>
            </a:r>
            <a:r>
              <a:rPr lang="en-US" sz="2800" dirty="0">
                <a:latin typeface="Abadi Extra Light" panose="020B0204020104020204" pitchFamily="34" charset="0"/>
                <a:ea typeface="Heebo" pitchFamily="34" charset="-122"/>
                <a:cs typeface="Heebo" pitchFamily="34" charset="-120"/>
              </a:rPr>
              <a:t> </a:t>
            </a:r>
            <a:endParaRPr lang="en-US" sz="2800" dirty="0">
              <a:latin typeface="Abadi Extra Light" panose="020B0204020104020204" pitchFamily="34" charset="0"/>
            </a:endParaRPr>
          </a:p>
          <a:p>
            <a:pPr marL="457200" indent="-457200">
              <a:lnSpc>
                <a:spcPts val="3720"/>
              </a:lnSpc>
              <a:buFont typeface="Arial" panose="020B0604020202020204" pitchFamily="34" charset="0"/>
              <a:buChar char="•"/>
            </a:pPr>
            <a:endParaRPr lang="en-US" sz="2800" dirty="0">
              <a:latin typeface="Adobe Devanagari" panose="02040503050201020203"/>
            </a:endParaRPr>
          </a:p>
        </p:txBody>
      </p:sp>
      <p:sp>
        <p:nvSpPr>
          <p:cNvPr id="3" name="TextBox 2">
            <a:extLst>
              <a:ext uri="{FF2B5EF4-FFF2-40B4-BE49-F238E27FC236}">
                <a16:creationId xmlns:a16="http://schemas.microsoft.com/office/drawing/2014/main" id="{8CC1A533-BCC0-AFA9-092E-17315B6EB361}"/>
              </a:ext>
            </a:extLst>
          </p:cNvPr>
          <p:cNvSpPr txBox="1"/>
          <p:nvPr/>
        </p:nvSpPr>
        <p:spPr>
          <a:xfrm>
            <a:off x="1905000" y="1225451"/>
            <a:ext cx="7101840" cy="646331"/>
          </a:xfrm>
          <a:prstGeom prst="rect">
            <a:avLst/>
          </a:prstGeom>
          <a:noFill/>
        </p:spPr>
        <p:txBody>
          <a:bodyPr wrap="square" rtlCol="0">
            <a:spAutoFit/>
          </a:bodyPr>
          <a:lstStyle/>
          <a:p>
            <a:r>
              <a:rPr lang="en-US" sz="3600" b="1">
                <a:solidFill>
                  <a:schemeClr val="tx1"/>
                </a:solidFill>
                <a:latin typeface="+mn-lt"/>
              </a:rPr>
              <a:t>Technologies Used </a:t>
            </a:r>
            <a:endParaRPr lang="en-US" sz="3600" dirty="0"/>
          </a:p>
        </p:txBody>
      </p:sp>
    </p:spTree>
    <p:extLst>
      <p:ext uri="{BB962C8B-B14F-4D97-AF65-F5344CB8AC3E}">
        <p14:creationId xmlns:p14="http://schemas.microsoft.com/office/powerpoint/2010/main" val="1793748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6E9A4-520D-B754-9062-7AF8D8FF1F0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40C3481-02A8-C9CB-00A4-776619E5863C}"/>
              </a:ext>
            </a:extLst>
          </p:cNvPr>
          <p:cNvSpPr>
            <a:spLocks noGrp="1"/>
          </p:cNvSpPr>
          <p:nvPr>
            <p:ph type="title"/>
          </p:nvPr>
        </p:nvSpPr>
        <p:spPr/>
        <p:txBody>
          <a:bodyPr>
            <a:normAutofit fontScale="90000"/>
          </a:bodyPr>
          <a:lstStyle/>
          <a:p>
            <a:endParaRPr lang="en-US" b="1" dirty="0">
              <a:solidFill>
                <a:schemeClr val="tx1"/>
              </a:solidFill>
              <a:latin typeface="+mn-lt"/>
            </a:endParaRPr>
          </a:p>
        </p:txBody>
      </p:sp>
      <p:sp>
        <p:nvSpPr>
          <p:cNvPr id="6" name="Content Placeholder 5">
            <a:extLst>
              <a:ext uri="{FF2B5EF4-FFF2-40B4-BE49-F238E27FC236}">
                <a16:creationId xmlns:a16="http://schemas.microsoft.com/office/drawing/2014/main" id="{98BD7A5F-EBB5-40E3-9D25-2D80AD46AB45}"/>
              </a:ext>
            </a:extLst>
          </p:cNvPr>
          <p:cNvSpPr>
            <a:spLocks noGrp="1"/>
          </p:cNvSpPr>
          <p:nvPr>
            <p:ph idx="1"/>
          </p:nvPr>
        </p:nvSpPr>
        <p:spPr/>
        <p:txBody>
          <a:bodyPr>
            <a:normAutofit fontScale="25000" lnSpcReduction="20000"/>
          </a:bodyPr>
          <a:lstStyle/>
          <a:p>
            <a:pPr marL="0" indent="0" defTabSz="1097280" eaLnBrk="0" fontAlgn="base" hangingPunct="0">
              <a:spcBef>
                <a:spcPct val="0"/>
              </a:spcBef>
              <a:spcAft>
                <a:spcPct val="0"/>
              </a:spcAft>
              <a:buNone/>
            </a:pPr>
            <a:endParaRPr lang="en-US" altLang="en-US" sz="2160" b="1" dirty="0">
              <a:latin typeface="Arial" panose="020B0604020202020204" pitchFamily="34" charset="0"/>
            </a:endParaRPr>
          </a:p>
        </p:txBody>
      </p:sp>
      <p:sp>
        <p:nvSpPr>
          <p:cNvPr id="4" name="Rectangle 3">
            <a:extLst>
              <a:ext uri="{FF2B5EF4-FFF2-40B4-BE49-F238E27FC236}">
                <a16:creationId xmlns:a16="http://schemas.microsoft.com/office/drawing/2014/main" id="{67A36FE5-AE32-358C-03C6-789B791C2305}"/>
              </a:ext>
            </a:extLst>
          </p:cNvPr>
          <p:cNvSpPr/>
          <p:nvPr/>
        </p:nvSpPr>
        <p:spPr>
          <a:xfrm>
            <a:off x="4621963" y="7572374"/>
            <a:ext cx="8179638" cy="43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60" b="1" dirty="0">
                <a:solidFill>
                  <a:schemeClr val="tx1"/>
                </a:solidFill>
              </a:rPr>
              <a:t>IT21303920</a:t>
            </a:r>
            <a:r>
              <a:rPr lang="en-US" sz="2160" dirty="0">
                <a:solidFill>
                  <a:schemeClr val="tx1"/>
                </a:solidFill>
              </a:rPr>
              <a:t>   | </a:t>
            </a:r>
            <a:r>
              <a:rPr lang="en-US" sz="2160" dirty="0">
                <a:solidFill>
                  <a:srgbClr val="000000"/>
                </a:solidFill>
                <a:latin typeface="Cambria" panose="02040503050406030204" pitchFamily="18" charset="0"/>
              </a:rPr>
              <a:t>Mushtaq M B M</a:t>
            </a:r>
            <a:r>
              <a:rPr lang="en-US" sz="2160" b="1" dirty="0">
                <a:solidFill>
                  <a:srgbClr val="000000"/>
                </a:solidFill>
                <a:latin typeface="Cambria" panose="02040503050406030204" pitchFamily="18" charset="0"/>
              </a:rPr>
              <a:t> </a:t>
            </a:r>
            <a:r>
              <a:rPr lang="en-US" sz="2160" dirty="0">
                <a:solidFill>
                  <a:schemeClr val="tx1"/>
                </a:solidFill>
              </a:rPr>
              <a:t>| 24-25J-136</a:t>
            </a:r>
          </a:p>
        </p:txBody>
      </p:sp>
      <p:sp>
        <p:nvSpPr>
          <p:cNvPr id="2" name="TextBox 1">
            <a:extLst>
              <a:ext uri="{FF2B5EF4-FFF2-40B4-BE49-F238E27FC236}">
                <a16:creationId xmlns:a16="http://schemas.microsoft.com/office/drawing/2014/main" id="{3B88F43B-21C6-042B-77EE-01F17D053CA5}"/>
              </a:ext>
            </a:extLst>
          </p:cNvPr>
          <p:cNvSpPr txBox="1"/>
          <p:nvPr/>
        </p:nvSpPr>
        <p:spPr>
          <a:xfrm>
            <a:off x="1386840" y="2331720"/>
            <a:ext cx="9052560" cy="1969770"/>
          </a:xfrm>
          <a:prstGeom prst="rect">
            <a:avLst/>
          </a:prstGeom>
          <a:noFill/>
        </p:spPr>
        <p:txBody>
          <a:bodyPr wrap="square" rtlCol="0">
            <a:spAutoFit/>
          </a:bodyPr>
          <a:lstStyle/>
          <a:p>
            <a:pPr marL="0" indent="0" defTabSz="1097280" eaLnBrk="0" fontAlgn="base" hangingPunct="0">
              <a:spcBef>
                <a:spcPct val="0"/>
              </a:spcBef>
              <a:spcAft>
                <a:spcPct val="0"/>
              </a:spcAft>
              <a:buNone/>
            </a:pPr>
            <a:r>
              <a:rPr lang="en-US" altLang="en-US" sz="1800" b="1">
                <a:ea typeface="Crimson Pro Semi Bold"/>
                <a:cs typeface="Times New Roman" panose="02020603050405020304" pitchFamily="18" charset="0"/>
              </a:rPr>
              <a:t>[1] R. Cramer, "Secure Multiparty Computation and Secret Sharing," Secure Multiparty Computation and Secret Sharing. </a:t>
            </a:r>
          </a:p>
          <a:p>
            <a:pPr marL="0" indent="0" defTabSz="1097280" eaLnBrk="0" fontAlgn="base" hangingPunct="0">
              <a:spcBef>
                <a:spcPct val="0"/>
              </a:spcBef>
              <a:spcAft>
                <a:spcPct val="0"/>
              </a:spcAft>
              <a:buNone/>
            </a:pPr>
            <a:endParaRPr lang="en-US" altLang="en-US" sz="1800" b="1">
              <a:ea typeface="Crimson Pro Semi Bold"/>
              <a:cs typeface="Times New Roman" panose="02020603050405020304" pitchFamily="18" charset="0"/>
            </a:endParaRPr>
          </a:p>
          <a:p>
            <a:pPr marL="0" indent="0" defTabSz="1097280" eaLnBrk="0" fontAlgn="base" hangingPunct="0">
              <a:spcBef>
                <a:spcPct val="0"/>
              </a:spcBef>
              <a:spcAft>
                <a:spcPct val="0"/>
              </a:spcAft>
              <a:buNone/>
            </a:pPr>
            <a:endParaRPr lang="en-US" altLang="en-US" sz="1800" b="1">
              <a:ea typeface="Crimson Pro Semi Bold"/>
              <a:cs typeface="Times New Roman" panose="02020603050405020304" pitchFamily="18" charset="0"/>
            </a:endParaRPr>
          </a:p>
          <a:p>
            <a:pPr marL="0" indent="0" defTabSz="1097280" eaLnBrk="0" fontAlgn="base" hangingPunct="0">
              <a:spcBef>
                <a:spcPct val="0"/>
              </a:spcBef>
              <a:spcAft>
                <a:spcPct val="0"/>
              </a:spcAft>
              <a:buNone/>
            </a:pPr>
            <a:r>
              <a:rPr lang="en-US" altLang="en-US" sz="1800" b="1">
                <a:ea typeface="Crimson Pro Semi Bold"/>
                <a:cs typeface="Times New Roman" panose="02020603050405020304" pitchFamily="18" charset="0"/>
              </a:rPr>
              <a:t>[2] D. Escudero, "An Introduction to Secret-Sharing-Based," An Introduction to Secret-Sharing-Based, 2023. </a:t>
            </a:r>
          </a:p>
          <a:p>
            <a:pPr marL="0" indent="0" defTabSz="1097280" eaLnBrk="0" fontAlgn="base" hangingPunct="0">
              <a:spcBef>
                <a:spcPct val="0"/>
              </a:spcBef>
              <a:spcAft>
                <a:spcPct val="0"/>
              </a:spcAft>
              <a:buNone/>
            </a:pPr>
            <a:endParaRPr lang="en-US" altLang="en-US" sz="1400" b="1" dirty="0">
              <a:latin typeface="Arial" panose="020B0604020202020204" pitchFamily="34" charset="0"/>
              <a:ea typeface="Crimson Pro Semi Bold"/>
            </a:endParaRPr>
          </a:p>
        </p:txBody>
      </p:sp>
      <p:sp>
        <p:nvSpPr>
          <p:cNvPr id="3" name="TextBox 2">
            <a:extLst>
              <a:ext uri="{FF2B5EF4-FFF2-40B4-BE49-F238E27FC236}">
                <a16:creationId xmlns:a16="http://schemas.microsoft.com/office/drawing/2014/main" id="{3FDCDFE5-507B-7769-74B0-EFFF4A056883}"/>
              </a:ext>
            </a:extLst>
          </p:cNvPr>
          <p:cNvSpPr txBox="1"/>
          <p:nvPr/>
        </p:nvSpPr>
        <p:spPr>
          <a:xfrm>
            <a:off x="1386840" y="1191547"/>
            <a:ext cx="5394960" cy="584775"/>
          </a:xfrm>
          <a:prstGeom prst="rect">
            <a:avLst/>
          </a:prstGeom>
          <a:noFill/>
        </p:spPr>
        <p:txBody>
          <a:bodyPr wrap="square" rtlCol="0">
            <a:spAutoFit/>
          </a:bodyPr>
          <a:lstStyle/>
          <a:p>
            <a:r>
              <a:rPr lang="en-US" sz="3200" b="1" dirty="0">
                <a:solidFill>
                  <a:schemeClr val="tx1"/>
                </a:solidFill>
                <a:latin typeface="+mn-lt"/>
              </a:rPr>
              <a:t>References</a:t>
            </a:r>
            <a:endParaRPr lang="en-US" sz="3200" dirty="0"/>
          </a:p>
        </p:txBody>
      </p:sp>
    </p:spTree>
    <p:extLst>
      <p:ext uri="{BB962C8B-B14F-4D97-AF65-F5344CB8AC3E}">
        <p14:creationId xmlns:p14="http://schemas.microsoft.com/office/powerpoint/2010/main" val="2329733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6EC4899-3F10-E2F0-EF4F-3C611BD10864}"/>
              </a:ext>
            </a:extLst>
          </p:cNvPr>
          <p:cNvSpPr/>
          <p:nvPr/>
        </p:nvSpPr>
        <p:spPr>
          <a:xfrm>
            <a:off x="0" y="3375412"/>
            <a:ext cx="14630400" cy="1901011"/>
          </a:xfrm>
          <a:prstGeom prst="roundRect">
            <a:avLst>
              <a:gd name="adj" fmla="val 7871"/>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2" name="Title 1">
            <a:extLst>
              <a:ext uri="{FF2B5EF4-FFF2-40B4-BE49-F238E27FC236}">
                <a16:creationId xmlns:a16="http://schemas.microsoft.com/office/drawing/2014/main" id="{6D1A919A-DA11-D2CE-DA36-4B42BE350DD8}"/>
              </a:ext>
            </a:extLst>
          </p:cNvPr>
          <p:cNvSpPr>
            <a:spLocks noGrp="1"/>
          </p:cNvSpPr>
          <p:nvPr>
            <p:ph type="ctrTitle"/>
          </p:nvPr>
        </p:nvSpPr>
        <p:spPr>
          <a:xfrm>
            <a:off x="1097280" y="3814012"/>
            <a:ext cx="12435840" cy="1764030"/>
          </a:xfrm>
        </p:spPr>
        <p:txBody>
          <a:bodyPr/>
          <a:lstStyle/>
          <a:p>
            <a:r>
              <a:rPr lang="en-US" dirty="0">
                <a:solidFill>
                  <a:srgbClr val="EAAF7A"/>
                </a:solidFill>
              </a:rPr>
              <a:t>Any Questions?</a:t>
            </a:r>
            <a:endParaRPr lang="en-GB" dirty="0">
              <a:solidFill>
                <a:srgbClr val="EAAF7A"/>
              </a:solidFill>
            </a:endParaRPr>
          </a:p>
        </p:txBody>
      </p:sp>
      <p:pic>
        <p:nvPicPr>
          <p:cNvPr id="4" name="Picture 3" descr="A question mark in a circle&#10;&#10;Description automatically generated">
            <a:extLst>
              <a:ext uri="{FF2B5EF4-FFF2-40B4-BE49-F238E27FC236}">
                <a16:creationId xmlns:a16="http://schemas.microsoft.com/office/drawing/2014/main" id="{6ECA3790-2420-4A6C-6039-43E4FD9F4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76" y="345029"/>
            <a:ext cx="3748674" cy="3748674"/>
          </a:xfrm>
          <a:prstGeom prst="rect">
            <a:avLst/>
          </a:prstGeom>
        </p:spPr>
      </p:pic>
      <p:pic>
        <p:nvPicPr>
          <p:cNvPr id="5" name="Picture 4" descr="A question mark in a circle&#10;&#10;Description automatically generated">
            <a:extLst>
              <a:ext uri="{FF2B5EF4-FFF2-40B4-BE49-F238E27FC236}">
                <a16:creationId xmlns:a16="http://schemas.microsoft.com/office/drawing/2014/main" id="{F2B931D9-B576-E605-09AE-7CB18B9EF279}"/>
              </a:ext>
            </a:extLst>
          </p:cNvPr>
          <p:cNvPicPr>
            <a:picLocks noChangeAspect="1"/>
          </p:cNvPicPr>
          <p:nvPr/>
        </p:nvPicPr>
        <p:blipFill rotWithShape="1">
          <a:blip r:embed="rId2">
            <a:extLst>
              <a:ext uri="{28A0092B-C50C-407E-A947-70E740481C1C}">
                <a14:useLocalDpi xmlns:a14="http://schemas.microsoft.com/office/drawing/2010/main" val="0"/>
              </a:ext>
            </a:extLst>
          </a:blip>
          <a:srcRect l="65217" t="57372"/>
          <a:stretch/>
        </p:blipFill>
        <p:spPr>
          <a:xfrm>
            <a:off x="12326335" y="5879661"/>
            <a:ext cx="1555994" cy="1906942"/>
          </a:xfrm>
          <a:prstGeom prst="rect">
            <a:avLst/>
          </a:prstGeom>
        </p:spPr>
      </p:pic>
      <p:pic>
        <p:nvPicPr>
          <p:cNvPr id="6" name="Picture 5" descr="A question mark in a circle&#10;&#10;Description automatically generated">
            <a:extLst>
              <a:ext uri="{FF2B5EF4-FFF2-40B4-BE49-F238E27FC236}">
                <a16:creationId xmlns:a16="http://schemas.microsoft.com/office/drawing/2014/main" id="{1D603D8A-96C6-7851-FFDD-3645C52B301E}"/>
              </a:ext>
            </a:extLst>
          </p:cNvPr>
          <p:cNvPicPr>
            <a:picLocks noChangeAspect="1"/>
          </p:cNvPicPr>
          <p:nvPr/>
        </p:nvPicPr>
        <p:blipFill rotWithShape="1">
          <a:blip r:embed="rId2">
            <a:extLst>
              <a:ext uri="{28A0092B-C50C-407E-A947-70E740481C1C}">
                <a14:useLocalDpi xmlns:a14="http://schemas.microsoft.com/office/drawing/2010/main" val="0"/>
              </a:ext>
            </a:extLst>
          </a:blip>
          <a:srcRect l="65217" t="57372"/>
          <a:stretch/>
        </p:blipFill>
        <p:spPr>
          <a:xfrm rot="1791736" flipH="1">
            <a:off x="854392" y="5664303"/>
            <a:ext cx="1715478" cy="2102395"/>
          </a:xfrm>
          <a:prstGeom prst="rect">
            <a:avLst/>
          </a:prstGeom>
        </p:spPr>
      </p:pic>
      <p:pic>
        <p:nvPicPr>
          <p:cNvPr id="7" name="Picture 6" descr="A question mark in a circle&#10;&#10;Description automatically generated">
            <a:extLst>
              <a:ext uri="{FF2B5EF4-FFF2-40B4-BE49-F238E27FC236}">
                <a16:creationId xmlns:a16="http://schemas.microsoft.com/office/drawing/2014/main" id="{B15CE50A-B790-9CDA-9E40-BF71A1ED0FAC}"/>
              </a:ext>
            </a:extLst>
          </p:cNvPr>
          <p:cNvPicPr>
            <a:picLocks noChangeAspect="1"/>
          </p:cNvPicPr>
          <p:nvPr/>
        </p:nvPicPr>
        <p:blipFill rotWithShape="1">
          <a:blip r:embed="rId2">
            <a:extLst>
              <a:ext uri="{28A0092B-C50C-407E-A947-70E740481C1C}">
                <a14:useLocalDpi xmlns:a14="http://schemas.microsoft.com/office/drawing/2010/main" val="0"/>
              </a:ext>
            </a:extLst>
          </a:blip>
          <a:srcRect l="65217" t="57372"/>
          <a:stretch/>
        </p:blipFill>
        <p:spPr>
          <a:xfrm rot="6577009" flipH="1">
            <a:off x="671895" y="57885"/>
            <a:ext cx="2080471" cy="2549711"/>
          </a:xfrm>
          <a:prstGeom prst="rect">
            <a:avLst/>
          </a:prstGeom>
        </p:spPr>
      </p:pic>
    </p:spTree>
    <p:extLst>
      <p:ext uri="{BB962C8B-B14F-4D97-AF65-F5344CB8AC3E}">
        <p14:creationId xmlns:p14="http://schemas.microsoft.com/office/powerpoint/2010/main" val="2739321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lection of icons on a white background&#10;&#10;Description automatically generated">
            <a:extLst>
              <a:ext uri="{FF2B5EF4-FFF2-40B4-BE49-F238E27FC236}">
                <a16:creationId xmlns:a16="http://schemas.microsoft.com/office/drawing/2014/main" id="{7B3589D5-754F-25EF-28C3-433CC017F279}"/>
              </a:ext>
            </a:extLst>
          </p:cNvPr>
          <p:cNvPicPr>
            <a:picLocks noChangeAspect="1"/>
          </p:cNvPicPr>
          <p:nvPr/>
        </p:nvPicPr>
        <p:blipFill>
          <a:blip r:embed="rId2">
            <a:duotone>
              <a:prstClr val="black"/>
              <a:srgbClr val="002060">
                <a:tint val="45000"/>
                <a:satMod val="400000"/>
              </a:srgbClr>
            </a:duotone>
            <a:alphaModFix amt="15000"/>
            <a:extLst>
              <a:ext uri="{28A0092B-C50C-407E-A947-70E740481C1C}">
                <a14:useLocalDpi xmlns:a14="http://schemas.microsoft.com/office/drawing/2010/main" val="0"/>
              </a:ext>
            </a:extLst>
          </a:blip>
          <a:stretch>
            <a:fillRect/>
          </a:stretch>
        </p:blipFill>
        <p:spPr>
          <a:xfrm>
            <a:off x="5154" y="-16714"/>
            <a:ext cx="14792107" cy="9713593"/>
          </a:xfrm>
          <a:prstGeom prst="rect">
            <a:avLst/>
          </a:prstGeom>
        </p:spPr>
      </p:pic>
      <p:sp>
        <p:nvSpPr>
          <p:cNvPr id="11" name="Rectangle: Rounded Corners 10">
            <a:extLst>
              <a:ext uri="{FF2B5EF4-FFF2-40B4-BE49-F238E27FC236}">
                <a16:creationId xmlns:a16="http://schemas.microsoft.com/office/drawing/2014/main" id="{9CFC91B0-9C49-76A6-300E-81E778445E6F}"/>
              </a:ext>
            </a:extLst>
          </p:cNvPr>
          <p:cNvSpPr/>
          <p:nvPr/>
        </p:nvSpPr>
        <p:spPr>
          <a:xfrm>
            <a:off x="1828801" y="1873184"/>
            <a:ext cx="11403875" cy="4827090"/>
          </a:xfrm>
          <a:prstGeom prst="roundRect">
            <a:avLst>
              <a:gd name="adj" fmla="val 7871"/>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2" name="Title 1">
            <a:extLst>
              <a:ext uri="{FF2B5EF4-FFF2-40B4-BE49-F238E27FC236}">
                <a16:creationId xmlns:a16="http://schemas.microsoft.com/office/drawing/2014/main" id="{6D1A919A-DA11-D2CE-DA36-4B42BE350DD8}"/>
              </a:ext>
            </a:extLst>
          </p:cNvPr>
          <p:cNvSpPr>
            <a:spLocks noGrp="1"/>
          </p:cNvSpPr>
          <p:nvPr>
            <p:ph type="ctrTitle"/>
          </p:nvPr>
        </p:nvSpPr>
        <p:spPr>
          <a:xfrm>
            <a:off x="1397725" y="3076052"/>
            <a:ext cx="12435840" cy="1764030"/>
          </a:xfrm>
        </p:spPr>
        <p:txBody>
          <a:bodyPr vert="horz" lIns="109728" tIns="54864" rIns="109728" bIns="54864" rtlCol="0" anchor="ctr">
            <a:normAutofit/>
          </a:bodyPr>
          <a:lstStyle/>
          <a:p>
            <a:pPr>
              <a:lnSpc>
                <a:spcPct val="90000"/>
              </a:lnSpc>
            </a:pPr>
            <a:r>
              <a:rPr lang="en-US" sz="7920" dirty="0">
                <a:solidFill>
                  <a:srgbClr val="EAAF7A"/>
                </a:solidFill>
              </a:rPr>
              <a:t>THANK YOU</a:t>
            </a:r>
          </a:p>
        </p:txBody>
      </p:sp>
    </p:spTree>
    <p:extLst>
      <p:ext uri="{BB962C8B-B14F-4D97-AF65-F5344CB8AC3E}">
        <p14:creationId xmlns:p14="http://schemas.microsoft.com/office/powerpoint/2010/main" val="885001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1E961323-D231-618F-34EA-E5EF11D5573E}"/>
              </a:ext>
            </a:extLst>
          </p:cNvPr>
          <p:cNvSpPr/>
          <p:nvPr/>
        </p:nvSpPr>
        <p:spPr>
          <a:xfrm>
            <a:off x="1097280" y="5995873"/>
            <a:ext cx="13393488" cy="1363674"/>
          </a:xfrm>
          <a:prstGeom prst="roundRect">
            <a:avLst>
              <a:gd name="adj" fmla="val 7871"/>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2" name="Title 1">
            <a:extLst>
              <a:ext uri="{FF2B5EF4-FFF2-40B4-BE49-F238E27FC236}">
                <a16:creationId xmlns:a16="http://schemas.microsoft.com/office/drawing/2014/main" id="{6D1A919A-DA11-D2CE-DA36-4B42BE350DD8}"/>
              </a:ext>
            </a:extLst>
          </p:cNvPr>
          <p:cNvSpPr>
            <a:spLocks noGrp="1"/>
          </p:cNvSpPr>
          <p:nvPr>
            <p:ph type="title"/>
          </p:nvPr>
        </p:nvSpPr>
        <p:spPr>
          <a:xfrm>
            <a:off x="304800" y="254068"/>
            <a:ext cx="14020800" cy="950594"/>
          </a:xfrm>
        </p:spPr>
        <p:txBody>
          <a:bodyPr/>
          <a:lstStyle/>
          <a:p>
            <a:r>
              <a:rPr lang="en-US" dirty="0"/>
              <a:t>Sub Objectives</a:t>
            </a:r>
            <a:endParaRPr lang="en-GB" dirty="0"/>
          </a:p>
        </p:txBody>
      </p:sp>
      <p:sp>
        <p:nvSpPr>
          <p:cNvPr id="6" name="Text Placeholder 5">
            <a:extLst>
              <a:ext uri="{FF2B5EF4-FFF2-40B4-BE49-F238E27FC236}">
                <a16:creationId xmlns:a16="http://schemas.microsoft.com/office/drawing/2014/main" id="{16C83AC2-57EE-2C5B-D1B2-E698A96C7092}"/>
              </a:ext>
            </a:extLst>
          </p:cNvPr>
          <p:cNvSpPr>
            <a:spLocks noGrp="1"/>
          </p:cNvSpPr>
          <p:nvPr>
            <p:ph type="body" sz="quarter" idx="3"/>
          </p:nvPr>
        </p:nvSpPr>
        <p:spPr>
          <a:xfrm>
            <a:off x="7574429" y="1454982"/>
            <a:ext cx="6466840" cy="767714"/>
          </a:xfrm>
        </p:spPr>
        <p:txBody>
          <a:bodyPr/>
          <a:lstStyle/>
          <a:p>
            <a:r>
              <a:rPr lang="en-US"/>
              <a:t>Sub Objectives</a:t>
            </a:r>
            <a:endParaRPr lang="en-GB"/>
          </a:p>
        </p:txBody>
      </p:sp>
      <p:sp>
        <p:nvSpPr>
          <p:cNvPr id="3" name="Rectangle: Rounded Corners 2">
            <a:extLst>
              <a:ext uri="{FF2B5EF4-FFF2-40B4-BE49-F238E27FC236}">
                <a16:creationId xmlns:a16="http://schemas.microsoft.com/office/drawing/2014/main" id="{A0A4DBCE-01C2-CD14-0411-13F14F260CF7}"/>
              </a:ext>
            </a:extLst>
          </p:cNvPr>
          <p:cNvSpPr/>
          <p:nvPr/>
        </p:nvSpPr>
        <p:spPr>
          <a:xfrm>
            <a:off x="304800" y="1349841"/>
            <a:ext cx="13393488" cy="1363674"/>
          </a:xfrm>
          <a:prstGeom prst="roundRect">
            <a:avLst>
              <a:gd name="adj" fmla="val 7871"/>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4" name="TextBox 3">
            <a:extLst>
              <a:ext uri="{FF2B5EF4-FFF2-40B4-BE49-F238E27FC236}">
                <a16:creationId xmlns:a16="http://schemas.microsoft.com/office/drawing/2014/main" id="{9C5708A7-4A36-2A38-9701-8D77F3ACDDF1}"/>
              </a:ext>
            </a:extLst>
          </p:cNvPr>
          <p:cNvSpPr txBox="1"/>
          <p:nvPr/>
        </p:nvSpPr>
        <p:spPr>
          <a:xfrm>
            <a:off x="739176" y="1584554"/>
            <a:ext cx="12524737" cy="978729"/>
          </a:xfrm>
          <a:prstGeom prst="rect">
            <a:avLst/>
          </a:prstGeom>
          <a:noFill/>
        </p:spPr>
        <p:txBody>
          <a:bodyPr wrap="square" rtlCol="0">
            <a:spAutoFit/>
          </a:bodyPr>
          <a:lstStyle/>
          <a:p>
            <a:r>
              <a:rPr lang="en-US" sz="2880" b="1" dirty="0">
                <a:solidFill>
                  <a:srgbClr val="EAAF7A"/>
                </a:solidFill>
                <a:latin typeface="Adobe Devanagari" panose="02040503050201020203"/>
              </a:rPr>
              <a:t>Implement Zero Knowledge Proofs (ZKP) to validate votes without revealing voter identities, ensuring privacy and anonymity.</a:t>
            </a:r>
          </a:p>
        </p:txBody>
      </p:sp>
      <p:sp>
        <p:nvSpPr>
          <p:cNvPr id="5" name="Rectangle: Rounded Corners 4">
            <a:extLst>
              <a:ext uri="{FF2B5EF4-FFF2-40B4-BE49-F238E27FC236}">
                <a16:creationId xmlns:a16="http://schemas.microsoft.com/office/drawing/2014/main" id="{CFCD4DA0-E50A-4E4F-E33A-C3B5F997869E}"/>
              </a:ext>
            </a:extLst>
          </p:cNvPr>
          <p:cNvSpPr/>
          <p:nvPr/>
        </p:nvSpPr>
        <p:spPr>
          <a:xfrm>
            <a:off x="877685" y="2860403"/>
            <a:ext cx="13393488" cy="1363674"/>
          </a:xfrm>
          <a:prstGeom prst="roundRect">
            <a:avLst>
              <a:gd name="adj" fmla="val 7871"/>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8" name="TextBox 7">
            <a:extLst>
              <a:ext uri="{FF2B5EF4-FFF2-40B4-BE49-F238E27FC236}">
                <a16:creationId xmlns:a16="http://schemas.microsoft.com/office/drawing/2014/main" id="{B190FD03-100E-4397-8073-3E21D69024EA}"/>
              </a:ext>
            </a:extLst>
          </p:cNvPr>
          <p:cNvSpPr txBox="1"/>
          <p:nvPr/>
        </p:nvSpPr>
        <p:spPr>
          <a:xfrm>
            <a:off x="1733394" y="6195654"/>
            <a:ext cx="12524737" cy="1421928"/>
          </a:xfrm>
          <a:prstGeom prst="rect">
            <a:avLst/>
          </a:prstGeom>
          <a:noFill/>
        </p:spPr>
        <p:txBody>
          <a:bodyPr wrap="square" rtlCol="0">
            <a:spAutoFit/>
          </a:bodyPr>
          <a:lstStyle/>
          <a:p>
            <a:r>
              <a:rPr lang="en-US" sz="2880" b="1" dirty="0">
                <a:solidFill>
                  <a:schemeClr val="bg1"/>
                </a:solidFill>
                <a:latin typeface="Adobe Devanagari" panose="02040503050201020203"/>
              </a:rPr>
              <a:t>Employ homomorphic encryption to allow encrypted vote aggregation and processing, maintaining confidentiality throughout the election process.</a:t>
            </a:r>
          </a:p>
          <a:p>
            <a:endParaRPr lang="en-US" sz="2880" b="1" dirty="0">
              <a:solidFill>
                <a:schemeClr val="bg1"/>
              </a:solidFill>
              <a:latin typeface="Adobe Devanagari" panose="02040503050201020203"/>
            </a:endParaRPr>
          </a:p>
        </p:txBody>
      </p:sp>
      <p:sp>
        <p:nvSpPr>
          <p:cNvPr id="9" name="Rectangle: Rounded Corners 8">
            <a:extLst>
              <a:ext uri="{FF2B5EF4-FFF2-40B4-BE49-F238E27FC236}">
                <a16:creationId xmlns:a16="http://schemas.microsoft.com/office/drawing/2014/main" id="{8AF47C8A-169A-5679-738E-77F1F5424ACC}"/>
              </a:ext>
            </a:extLst>
          </p:cNvPr>
          <p:cNvSpPr/>
          <p:nvPr/>
        </p:nvSpPr>
        <p:spPr>
          <a:xfrm>
            <a:off x="182880" y="4375791"/>
            <a:ext cx="13393488" cy="1363674"/>
          </a:xfrm>
          <a:prstGeom prst="roundRect">
            <a:avLst>
              <a:gd name="adj" fmla="val 7871"/>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10" name="TextBox 9">
            <a:extLst>
              <a:ext uri="{FF2B5EF4-FFF2-40B4-BE49-F238E27FC236}">
                <a16:creationId xmlns:a16="http://schemas.microsoft.com/office/drawing/2014/main" id="{61E12CBA-DA94-64CA-6A1D-AD715229AD41}"/>
              </a:ext>
            </a:extLst>
          </p:cNvPr>
          <p:cNvSpPr txBox="1"/>
          <p:nvPr/>
        </p:nvSpPr>
        <p:spPr>
          <a:xfrm>
            <a:off x="617256" y="4602147"/>
            <a:ext cx="12524737" cy="978729"/>
          </a:xfrm>
          <a:prstGeom prst="rect">
            <a:avLst/>
          </a:prstGeom>
          <a:noFill/>
        </p:spPr>
        <p:txBody>
          <a:bodyPr wrap="square" rtlCol="0">
            <a:spAutoFit/>
          </a:bodyPr>
          <a:lstStyle/>
          <a:p>
            <a:r>
              <a:rPr lang="en-US" sz="2880" b="1" dirty="0">
                <a:solidFill>
                  <a:srgbClr val="EAAF7A"/>
                </a:solidFill>
                <a:latin typeface="Adobe Devanagari" panose="02040503050201020203"/>
              </a:rPr>
              <a:t>Utilize blockchain technology to create a tamper-proof ledger that records votes immutably, guaranteeing vote integrity and public verifiability.</a:t>
            </a:r>
          </a:p>
        </p:txBody>
      </p:sp>
      <p:sp>
        <p:nvSpPr>
          <p:cNvPr id="12" name="TextBox 11">
            <a:extLst>
              <a:ext uri="{FF2B5EF4-FFF2-40B4-BE49-F238E27FC236}">
                <a16:creationId xmlns:a16="http://schemas.microsoft.com/office/drawing/2014/main" id="{EAC29F6B-A00E-AC47-5B2B-AA9AA2CDDE16}"/>
              </a:ext>
            </a:extLst>
          </p:cNvPr>
          <p:cNvSpPr txBox="1"/>
          <p:nvPr/>
        </p:nvSpPr>
        <p:spPr>
          <a:xfrm>
            <a:off x="1516532" y="3043276"/>
            <a:ext cx="12524737" cy="978729"/>
          </a:xfrm>
          <a:prstGeom prst="rect">
            <a:avLst/>
          </a:prstGeom>
          <a:noFill/>
        </p:spPr>
        <p:txBody>
          <a:bodyPr wrap="square" rtlCol="0">
            <a:spAutoFit/>
          </a:bodyPr>
          <a:lstStyle/>
          <a:p>
            <a:r>
              <a:rPr lang="en-US" sz="2880" b="1" dirty="0">
                <a:solidFill>
                  <a:schemeClr val="bg1"/>
                </a:solidFill>
                <a:latin typeface="Adobe Devanagari" panose="02040503050201020203"/>
              </a:rPr>
              <a:t>Integrate dynamic taint analysis to monitor and prevent unauthorized data access, enhancing the overall security of the voting system.</a:t>
            </a:r>
          </a:p>
        </p:txBody>
      </p:sp>
    </p:spTree>
    <p:extLst>
      <p:ext uri="{BB962C8B-B14F-4D97-AF65-F5344CB8AC3E}">
        <p14:creationId xmlns:p14="http://schemas.microsoft.com/office/powerpoint/2010/main" val="1435917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2164199"/>
            <a:ext cx="7416403" cy="1402556"/>
          </a:xfrm>
          <a:prstGeom prst="rect">
            <a:avLst/>
          </a:prstGeom>
          <a:noFill/>
          <a:ln/>
        </p:spPr>
        <p:txBody>
          <a:bodyPr wrap="square" lIns="0" tIns="0" rIns="0" bIns="0" rtlCol="0" anchor="t"/>
          <a:lstStyle/>
          <a:p>
            <a:pPr marL="0" indent="0" algn="l">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Elections with Zero-Knowledge E-Voting</a:t>
            </a:r>
            <a:endParaRPr lang="en-US" sz="4400" dirty="0"/>
          </a:p>
        </p:txBody>
      </p:sp>
      <p:sp>
        <p:nvSpPr>
          <p:cNvPr id="4" name="Text 1"/>
          <p:cNvSpPr/>
          <p:nvPr/>
        </p:nvSpPr>
        <p:spPr>
          <a:xfrm>
            <a:off x="863798" y="3936921"/>
            <a:ext cx="7416403" cy="1110496"/>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Current e-voting systems face challenges. These include security and scalability. Our project leverages advanced technology. It is based on Zero-Knowledge Proofs (ZKP) and blockchain.</a:t>
            </a:r>
            <a:endParaRPr lang="en-US" sz="1900" dirty="0"/>
          </a:p>
        </p:txBody>
      </p:sp>
      <p:sp>
        <p:nvSpPr>
          <p:cNvPr id="5" name="Text 2"/>
          <p:cNvSpPr/>
          <p:nvPr/>
        </p:nvSpPr>
        <p:spPr>
          <a:xfrm>
            <a:off x="863798" y="5325070"/>
            <a:ext cx="7416403" cy="74033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We provide a transparent and secure e-voting solution. This ensures the integrity of elections. This is crucial for democratic processes.</a:t>
            </a:r>
            <a:endParaRPr lang="en-US" sz="1900" dirty="0"/>
          </a:p>
        </p:txBody>
      </p:sp>
      <p:sp>
        <p:nvSpPr>
          <p:cNvPr id="7" name="TextBox 6">
            <a:extLst>
              <a:ext uri="{FF2B5EF4-FFF2-40B4-BE49-F238E27FC236}">
                <a16:creationId xmlns:a16="http://schemas.microsoft.com/office/drawing/2014/main" id="{8957C666-AD3C-FA43-55D3-2650A48DF548}"/>
              </a:ext>
            </a:extLst>
          </p:cNvPr>
          <p:cNvSpPr txBox="1"/>
          <p:nvPr/>
        </p:nvSpPr>
        <p:spPr>
          <a:xfrm>
            <a:off x="769434" y="1219074"/>
            <a:ext cx="7315200" cy="523220"/>
          </a:xfrm>
          <a:prstGeom prst="rect">
            <a:avLst/>
          </a:prstGeom>
          <a:noFill/>
        </p:spPr>
        <p:txBody>
          <a:bodyPr wrap="square">
            <a:spAutoFit/>
          </a:bodyPr>
          <a:lstStyle/>
          <a:p>
            <a:r>
              <a:rPr lang="en-US" sz="2800" dirty="0"/>
              <a:t>IT21361654 | Hussain M.R.S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894278"/>
            <a:ext cx="7416403" cy="1402556"/>
          </a:xfrm>
          <a:prstGeom prst="rect">
            <a:avLst/>
          </a:prstGeom>
          <a:noFill/>
          <a:ln/>
        </p:spPr>
        <p:txBody>
          <a:bodyPr wrap="square" lIns="0" tIns="0" rIns="0" bIns="0" rtlCol="0" anchor="t"/>
          <a:lstStyle/>
          <a:p>
            <a:pPr marL="0" indent="0" algn="l">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Addressing Key Challenges in E-Voting</a:t>
            </a:r>
            <a:endParaRPr lang="en-US" sz="4400" dirty="0"/>
          </a:p>
        </p:txBody>
      </p:sp>
      <p:sp>
        <p:nvSpPr>
          <p:cNvPr id="4" name="Shape 1"/>
          <p:cNvSpPr/>
          <p:nvPr/>
        </p:nvSpPr>
        <p:spPr>
          <a:xfrm>
            <a:off x="863798" y="2944654"/>
            <a:ext cx="555308" cy="555308"/>
          </a:xfrm>
          <a:prstGeom prst="roundRect">
            <a:avLst>
              <a:gd name="adj" fmla="val 6667"/>
            </a:avLst>
          </a:prstGeom>
          <a:solidFill>
            <a:srgbClr val="F2EEEE"/>
          </a:solidFill>
          <a:ln/>
        </p:spPr>
        <p:txBody>
          <a:bodyPr/>
          <a:lstStyle/>
          <a:p>
            <a:endParaRPr lang="en-US"/>
          </a:p>
        </p:txBody>
      </p:sp>
      <p:sp>
        <p:nvSpPr>
          <p:cNvPr id="5" name="Text 2"/>
          <p:cNvSpPr/>
          <p:nvPr/>
        </p:nvSpPr>
        <p:spPr>
          <a:xfrm>
            <a:off x="973217" y="3011984"/>
            <a:ext cx="336471" cy="420648"/>
          </a:xfrm>
          <a:prstGeom prst="rect">
            <a:avLst/>
          </a:prstGeom>
          <a:noFill/>
          <a:ln/>
        </p:spPr>
        <p:txBody>
          <a:bodyPr wrap="none" lIns="0" tIns="0" rIns="0" bIns="0" rtlCol="0" anchor="t"/>
          <a:lstStyle/>
          <a:p>
            <a:pPr marL="0" indent="0" algn="ctr">
              <a:lnSpc>
                <a:spcPts val="2650"/>
              </a:lnSpc>
              <a:buNone/>
            </a:pPr>
            <a:r>
              <a:rPr lang="en-US" sz="2650" b="1" kern="0" spc="-27" dirty="0">
                <a:solidFill>
                  <a:srgbClr val="3D3838"/>
                </a:solidFill>
                <a:latin typeface="Montserrat Bold" pitchFamily="34" charset="0"/>
                <a:ea typeface="Montserrat Bold" pitchFamily="34" charset="-122"/>
                <a:cs typeface="Montserrat Bold" pitchFamily="34" charset="-120"/>
              </a:rPr>
              <a:t>1</a:t>
            </a:r>
            <a:endParaRPr lang="en-US" sz="2650" dirty="0"/>
          </a:p>
        </p:txBody>
      </p:sp>
      <p:sp>
        <p:nvSpPr>
          <p:cNvPr id="6" name="Text 3"/>
          <p:cNvSpPr/>
          <p:nvPr/>
        </p:nvSpPr>
        <p:spPr>
          <a:xfrm>
            <a:off x="1665923" y="2944654"/>
            <a:ext cx="2782729"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Privacy</a:t>
            </a:r>
            <a:endParaRPr lang="en-US" sz="2200" dirty="0"/>
          </a:p>
        </p:txBody>
      </p:sp>
      <p:sp>
        <p:nvSpPr>
          <p:cNvPr id="7" name="Text 4"/>
          <p:cNvSpPr/>
          <p:nvPr/>
        </p:nvSpPr>
        <p:spPr>
          <a:xfrm>
            <a:off x="1665923" y="3443288"/>
            <a:ext cx="2782729" cy="1110496"/>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Ensuring voter anonymity through advanced encryption techniques.</a:t>
            </a:r>
            <a:endParaRPr lang="en-US" sz="1900" dirty="0"/>
          </a:p>
        </p:txBody>
      </p:sp>
      <p:sp>
        <p:nvSpPr>
          <p:cNvPr id="8" name="Shape 5"/>
          <p:cNvSpPr/>
          <p:nvPr/>
        </p:nvSpPr>
        <p:spPr>
          <a:xfrm>
            <a:off x="4695468" y="2944654"/>
            <a:ext cx="555308" cy="555308"/>
          </a:xfrm>
          <a:prstGeom prst="roundRect">
            <a:avLst>
              <a:gd name="adj" fmla="val 6667"/>
            </a:avLst>
          </a:prstGeom>
          <a:solidFill>
            <a:srgbClr val="F2EEEE"/>
          </a:solidFill>
          <a:ln/>
        </p:spPr>
        <p:txBody>
          <a:bodyPr/>
          <a:lstStyle/>
          <a:p>
            <a:endParaRPr lang="en-US"/>
          </a:p>
        </p:txBody>
      </p:sp>
      <p:sp>
        <p:nvSpPr>
          <p:cNvPr id="9" name="Text 6"/>
          <p:cNvSpPr/>
          <p:nvPr/>
        </p:nvSpPr>
        <p:spPr>
          <a:xfrm>
            <a:off x="4804886" y="3011984"/>
            <a:ext cx="336471" cy="420648"/>
          </a:xfrm>
          <a:prstGeom prst="rect">
            <a:avLst/>
          </a:prstGeom>
          <a:noFill/>
          <a:ln/>
        </p:spPr>
        <p:txBody>
          <a:bodyPr wrap="none" lIns="0" tIns="0" rIns="0" bIns="0" rtlCol="0" anchor="t"/>
          <a:lstStyle/>
          <a:p>
            <a:pPr marL="0" indent="0" algn="ctr">
              <a:lnSpc>
                <a:spcPts val="2650"/>
              </a:lnSpc>
              <a:buNone/>
            </a:pPr>
            <a:r>
              <a:rPr lang="en-US" sz="2650" b="1" kern="0" spc="-27" dirty="0">
                <a:solidFill>
                  <a:srgbClr val="3D3838"/>
                </a:solidFill>
                <a:latin typeface="Montserrat Bold" pitchFamily="34" charset="0"/>
                <a:ea typeface="Montserrat Bold" pitchFamily="34" charset="-122"/>
                <a:cs typeface="Montserrat Bold" pitchFamily="34" charset="-120"/>
              </a:rPr>
              <a:t>2</a:t>
            </a:r>
            <a:endParaRPr lang="en-US" sz="2650" dirty="0"/>
          </a:p>
        </p:txBody>
      </p:sp>
      <p:sp>
        <p:nvSpPr>
          <p:cNvPr id="10" name="Text 7"/>
          <p:cNvSpPr/>
          <p:nvPr/>
        </p:nvSpPr>
        <p:spPr>
          <a:xfrm>
            <a:off x="5497592" y="2944654"/>
            <a:ext cx="2782729"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Security</a:t>
            </a:r>
            <a:endParaRPr lang="en-US" sz="2200" dirty="0"/>
          </a:p>
        </p:txBody>
      </p:sp>
      <p:sp>
        <p:nvSpPr>
          <p:cNvPr id="11" name="Text 8"/>
          <p:cNvSpPr/>
          <p:nvPr/>
        </p:nvSpPr>
        <p:spPr>
          <a:xfrm>
            <a:off x="5497592" y="3443288"/>
            <a:ext cx="2782729" cy="74033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Mitigating fraud using blockchain technology.</a:t>
            </a:r>
            <a:endParaRPr lang="en-US" sz="1900" dirty="0"/>
          </a:p>
        </p:txBody>
      </p:sp>
      <p:sp>
        <p:nvSpPr>
          <p:cNvPr id="12" name="Shape 9"/>
          <p:cNvSpPr/>
          <p:nvPr/>
        </p:nvSpPr>
        <p:spPr>
          <a:xfrm>
            <a:off x="863798" y="5078254"/>
            <a:ext cx="555308" cy="555308"/>
          </a:xfrm>
          <a:prstGeom prst="roundRect">
            <a:avLst>
              <a:gd name="adj" fmla="val 6667"/>
            </a:avLst>
          </a:prstGeom>
          <a:solidFill>
            <a:srgbClr val="F2EEEE"/>
          </a:solidFill>
          <a:ln/>
        </p:spPr>
        <p:txBody>
          <a:bodyPr/>
          <a:lstStyle/>
          <a:p>
            <a:endParaRPr lang="en-US"/>
          </a:p>
        </p:txBody>
      </p:sp>
      <p:sp>
        <p:nvSpPr>
          <p:cNvPr id="13" name="Text 10"/>
          <p:cNvSpPr/>
          <p:nvPr/>
        </p:nvSpPr>
        <p:spPr>
          <a:xfrm>
            <a:off x="973217" y="5145584"/>
            <a:ext cx="336471" cy="420648"/>
          </a:xfrm>
          <a:prstGeom prst="rect">
            <a:avLst/>
          </a:prstGeom>
          <a:noFill/>
          <a:ln/>
        </p:spPr>
        <p:txBody>
          <a:bodyPr wrap="none" lIns="0" tIns="0" rIns="0" bIns="0" rtlCol="0" anchor="t"/>
          <a:lstStyle/>
          <a:p>
            <a:pPr marL="0" indent="0" algn="ctr">
              <a:lnSpc>
                <a:spcPts val="2650"/>
              </a:lnSpc>
              <a:buNone/>
            </a:pPr>
            <a:r>
              <a:rPr lang="en-US" sz="2650" b="1" kern="0" spc="-27" dirty="0">
                <a:solidFill>
                  <a:srgbClr val="3D3838"/>
                </a:solidFill>
                <a:latin typeface="Montserrat Bold" pitchFamily="34" charset="0"/>
                <a:ea typeface="Montserrat Bold" pitchFamily="34" charset="-122"/>
                <a:cs typeface="Montserrat Bold" pitchFamily="34" charset="-120"/>
              </a:rPr>
              <a:t>3</a:t>
            </a:r>
            <a:endParaRPr lang="en-US" sz="2650" dirty="0"/>
          </a:p>
        </p:txBody>
      </p:sp>
      <p:sp>
        <p:nvSpPr>
          <p:cNvPr id="14" name="Text 11"/>
          <p:cNvSpPr/>
          <p:nvPr/>
        </p:nvSpPr>
        <p:spPr>
          <a:xfrm>
            <a:off x="1665923" y="5078254"/>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Scalability</a:t>
            </a:r>
            <a:endParaRPr lang="en-US" sz="2200" dirty="0"/>
          </a:p>
        </p:txBody>
      </p:sp>
      <p:sp>
        <p:nvSpPr>
          <p:cNvPr id="15" name="Text 12"/>
          <p:cNvSpPr/>
          <p:nvPr/>
        </p:nvSpPr>
        <p:spPr>
          <a:xfrm>
            <a:off x="1665923" y="5576888"/>
            <a:ext cx="6614279" cy="74033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Efficiently handling large-scale elections with optimized systems.</a:t>
            </a:r>
            <a:endParaRPr lang="en-US" sz="1900" dirty="0"/>
          </a:p>
        </p:txBody>
      </p:sp>
      <p:sp>
        <p:nvSpPr>
          <p:cNvPr id="16" name="Text 13"/>
          <p:cNvSpPr/>
          <p:nvPr/>
        </p:nvSpPr>
        <p:spPr>
          <a:xfrm>
            <a:off x="863798" y="6594872"/>
            <a:ext cx="7416403" cy="74033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Our e-voting system uses ZKP and blockchain. It guarantees voter privacy and system transparency.</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9383" y="1096566"/>
            <a:ext cx="7585234" cy="1265158"/>
          </a:xfrm>
          <a:prstGeom prst="rect">
            <a:avLst/>
          </a:prstGeom>
          <a:noFill/>
          <a:ln/>
        </p:spPr>
        <p:txBody>
          <a:bodyPr wrap="square" lIns="0" tIns="0" rIns="0" bIns="0" rtlCol="0" anchor="t"/>
          <a:lstStyle/>
          <a:p>
            <a:pPr marL="0" indent="0" algn="l">
              <a:lnSpc>
                <a:spcPts val="4950"/>
              </a:lnSpc>
              <a:buNone/>
            </a:pPr>
            <a:r>
              <a:rPr lang="en-US" sz="3950" b="1" kern="0" spc="-40" dirty="0">
                <a:solidFill>
                  <a:srgbClr val="000000"/>
                </a:solidFill>
                <a:latin typeface="Montserrat Bold" pitchFamily="34" charset="0"/>
                <a:ea typeface="Montserrat Bold" pitchFamily="34" charset="-122"/>
                <a:cs typeface="Montserrat Bold" pitchFamily="34" charset="-120"/>
              </a:rPr>
              <a:t>Innovative Technologies Driving Our E-Voting System</a:t>
            </a:r>
            <a:endParaRPr lang="en-US" sz="3950" dirty="0"/>
          </a:p>
        </p:txBody>
      </p:sp>
      <p:pic>
        <p:nvPicPr>
          <p:cNvPr id="4" name="Image 1" descr="preencoded.png"/>
          <p:cNvPicPr>
            <a:picLocks noChangeAspect="1"/>
          </p:cNvPicPr>
          <p:nvPr/>
        </p:nvPicPr>
        <p:blipFill>
          <a:blip r:embed="rId4"/>
          <a:stretch>
            <a:fillRect/>
          </a:stretch>
        </p:blipFill>
        <p:spPr>
          <a:xfrm>
            <a:off x="779383" y="2734628"/>
            <a:ext cx="301585" cy="301585"/>
          </a:xfrm>
          <a:prstGeom prst="rect">
            <a:avLst/>
          </a:prstGeom>
        </p:spPr>
      </p:pic>
      <p:sp>
        <p:nvSpPr>
          <p:cNvPr id="5" name="Text 1"/>
          <p:cNvSpPr/>
          <p:nvPr/>
        </p:nvSpPr>
        <p:spPr>
          <a:xfrm>
            <a:off x="1303615" y="2695694"/>
            <a:ext cx="1781532" cy="949047"/>
          </a:xfrm>
          <a:prstGeom prst="rect">
            <a:avLst/>
          </a:prstGeom>
          <a:noFill/>
          <a:ln/>
        </p:spPr>
        <p:txBody>
          <a:bodyPr wrap="square" lIns="0" tIns="0" rIns="0" bIns="0" rtlCol="0" anchor="t"/>
          <a:lstStyle/>
          <a:p>
            <a:pPr marL="0" indent="0" algn="l">
              <a:lnSpc>
                <a:spcPts val="2450"/>
              </a:lnSpc>
              <a:buNone/>
            </a:pPr>
            <a:r>
              <a:rPr lang="en-US" sz="1950" b="1" kern="0" spc="-20" dirty="0">
                <a:solidFill>
                  <a:srgbClr val="3D3838"/>
                </a:solidFill>
                <a:latin typeface="Montserrat Bold" pitchFamily="34" charset="0"/>
                <a:ea typeface="Montserrat Bold" pitchFamily="34" charset="-122"/>
                <a:cs typeface="Montserrat Bold" pitchFamily="34" charset="-120"/>
              </a:rPr>
              <a:t>Zero-Knowledge Proofs</a:t>
            </a:r>
            <a:endParaRPr lang="en-US" sz="1950" dirty="0"/>
          </a:p>
        </p:txBody>
      </p:sp>
      <p:sp>
        <p:nvSpPr>
          <p:cNvPr id="6" name="Text 2"/>
          <p:cNvSpPr/>
          <p:nvPr/>
        </p:nvSpPr>
        <p:spPr>
          <a:xfrm>
            <a:off x="1303615" y="3778329"/>
            <a:ext cx="1781532" cy="667941"/>
          </a:xfrm>
          <a:prstGeom prst="rect">
            <a:avLst/>
          </a:prstGeom>
          <a:noFill/>
          <a:ln/>
        </p:spPr>
        <p:txBody>
          <a:bodyPr wrap="square" lIns="0" tIns="0" rIns="0" bIns="0" rtlCol="0" anchor="t"/>
          <a:lstStyle/>
          <a:p>
            <a:pPr marL="0" indent="0" algn="l">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For voter authentication.</a:t>
            </a:r>
            <a:endParaRPr lang="en-US" sz="1750" dirty="0"/>
          </a:p>
        </p:txBody>
      </p:sp>
      <p:pic>
        <p:nvPicPr>
          <p:cNvPr id="7" name="Image 2" descr="preencoded.png"/>
          <p:cNvPicPr>
            <a:picLocks noChangeAspect="1"/>
          </p:cNvPicPr>
          <p:nvPr/>
        </p:nvPicPr>
        <p:blipFill>
          <a:blip r:embed="rId5"/>
          <a:stretch>
            <a:fillRect/>
          </a:stretch>
        </p:blipFill>
        <p:spPr>
          <a:xfrm>
            <a:off x="3419118" y="2734628"/>
            <a:ext cx="301585" cy="301585"/>
          </a:xfrm>
          <a:prstGeom prst="rect">
            <a:avLst/>
          </a:prstGeom>
        </p:spPr>
      </p:pic>
      <p:sp>
        <p:nvSpPr>
          <p:cNvPr id="8" name="Text 3"/>
          <p:cNvSpPr/>
          <p:nvPr/>
        </p:nvSpPr>
        <p:spPr>
          <a:xfrm>
            <a:off x="3943350" y="2695694"/>
            <a:ext cx="1781532" cy="316349"/>
          </a:xfrm>
          <a:prstGeom prst="rect">
            <a:avLst/>
          </a:prstGeom>
          <a:noFill/>
          <a:ln/>
        </p:spPr>
        <p:txBody>
          <a:bodyPr wrap="none" lIns="0" tIns="0" rIns="0" bIns="0" rtlCol="0" anchor="t"/>
          <a:lstStyle/>
          <a:p>
            <a:pPr marL="0" indent="0" algn="l">
              <a:lnSpc>
                <a:spcPts val="2450"/>
              </a:lnSpc>
              <a:buNone/>
            </a:pPr>
            <a:r>
              <a:rPr lang="en-US" sz="1950" b="1" kern="0" spc="-20" dirty="0">
                <a:solidFill>
                  <a:srgbClr val="3D3838"/>
                </a:solidFill>
                <a:latin typeface="Montserrat Bold" pitchFamily="34" charset="0"/>
                <a:ea typeface="Montserrat Bold" pitchFamily="34" charset="-122"/>
                <a:cs typeface="Montserrat Bold" pitchFamily="34" charset="-120"/>
              </a:rPr>
              <a:t>Blockchain</a:t>
            </a:r>
            <a:endParaRPr lang="en-US" sz="1950" dirty="0"/>
          </a:p>
        </p:txBody>
      </p:sp>
      <p:sp>
        <p:nvSpPr>
          <p:cNvPr id="9" name="Text 4"/>
          <p:cNvSpPr/>
          <p:nvPr/>
        </p:nvSpPr>
        <p:spPr>
          <a:xfrm>
            <a:off x="3943350" y="3145631"/>
            <a:ext cx="1781532" cy="667941"/>
          </a:xfrm>
          <a:prstGeom prst="rect">
            <a:avLst/>
          </a:prstGeom>
          <a:noFill/>
          <a:ln/>
        </p:spPr>
        <p:txBody>
          <a:bodyPr wrap="square" lIns="0" tIns="0" rIns="0" bIns="0" rtlCol="0" anchor="t"/>
          <a:lstStyle/>
          <a:p>
            <a:pPr marL="0" indent="0" algn="l">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For immutable vote storage.</a:t>
            </a:r>
            <a:endParaRPr lang="en-US" sz="1750" dirty="0"/>
          </a:p>
        </p:txBody>
      </p:sp>
      <p:pic>
        <p:nvPicPr>
          <p:cNvPr id="10" name="Image 3" descr="preencoded.png"/>
          <p:cNvPicPr>
            <a:picLocks noChangeAspect="1"/>
          </p:cNvPicPr>
          <p:nvPr/>
        </p:nvPicPr>
        <p:blipFill>
          <a:blip r:embed="rId6"/>
          <a:stretch>
            <a:fillRect/>
          </a:stretch>
        </p:blipFill>
        <p:spPr>
          <a:xfrm>
            <a:off x="6058853" y="2734628"/>
            <a:ext cx="301585" cy="301585"/>
          </a:xfrm>
          <a:prstGeom prst="rect">
            <a:avLst/>
          </a:prstGeom>
        </p:spPr>
      </p:pic>
      <p:sp>
        <p:nvSpPr>
          <p:cNvPr id="11" name="Text 5"/>
          <p:cNvSpPr/>
          <p:nvPr/>
        </p:nvSpPr>
        <p:spPr>
          <a:xfrm>
            <a:off x="6583085" y="2695694"/>
            <a:ext cx="1781532" cy="316349"/>
          </a:xfrm>
          <a:prstGeom prst="rect">
            <a:avLst/>
          </a:prstGeom>
          <a:noFill/>
          <a:ln/>
        </p:spPr>
        <p:txBody>
          <a:bodyPr wrap="none" lIns="0" tIns="0" rIns="0" bIns="0" rtlCol="0" anchor="t"/>
          <a:lstStyle/>
          <a:p>
            <a:pPr marL="0" indent="0" algn="l">
              <a:lnSpc>
                <a:spcPts val="2450"/>
              </a:lnSpc>
              <a:buNone/>
            </a:pPr>
            <a:r>
              <a:rPr lang="en-US" sz="1950" b="1" kern="0" spc="-20" dirty="0">
                <a:solidFill>
                  <a:srgbClr val="3D3838"/>
                </a:solidFill>
                <a:latin typeface="Montserrat Bold" pitchFamily="34" charset="0"/>
                <a:ea typeface="Montserrat Bold" pitchFamily="34" charset="-122"/>
                <a:cs typeface="Montserrat Bold" pitchFamily="34" charset="-120"/>
              </a:rPr>
              <a:t>Flask API</a:t>
            </a:r>
            <a:endParaRPr lang="en-US" sz="1950" dirty="0"/>
          </a:p>
        </p:txBody>
      </p:sp>
      <p:sp>
        <p:nvSpPr>
          <p:cNvPr id="12" name="Text 6"/>
          <p:cNvSpPr/>
          <p:nvPr/>
        </p:nvSpPr>
        <p:spPr>
          <a:xfrm>
            <a:off x="6583085" y="3145631"/>
            <a:ext cx="1781532" cy="667941"/>
          </a:xfrm>
          <a:prstGeom prst="rect">
            <a:avLst/>
          </a:prstGeom>
          <a:noFill/>
          <a:ln/>
        </p:spPr>
        <p:txBody>
          <a:bodyPr wrap="square" lIns="0" tIns="0" rIns="0" bIns="0" rtlCol="0" anchor="t"/>
          <a:lstStyle/>
          <a:p>
            <a:pPr marL="0" indent="0" algn="l">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For secure vote casting.</a:t>
            </a:r>
            <a:endParaRPr lang="en-US" sz="1750" dirty="0"/>
          </a:p>
        </p:txBody>
      </p:sp>
      <p:pic>
        <p:nvPicPr>
          <p:cNvPr id="13" name="Image 4" descr="preencoded.png"/>
          <p:cNvPicPr>
            <a:picLocks noChangeAspect="1"/>
          </p:cNvPicPr>
          <p:nvPr/>
        </p:nvPicPr>
        <p:blipFill>
          <a:blip r:embed="rId7"/>
          <a:stretch>
            <a:fillRect/>
          </a:stretch>
        </p:blipFill>
        <p:spPr>
          <a:xfrm>
            <a:off x="779383" y="5153263"/>
            <a:ext cx="301585" cy="301585"/>
          </a:xfrm>
          <a:prstGeom prst="rect">
            <a:avLst/>
          </a:prstGeom>
        </p:spPr>
      </p:pic>
      <p:sp>
        <p:nvSpPr>
          <p:cNvPr id="14" name="Text 7"/>
          <p:cNvSpPr/>
          <p:nvPr/>
        </p:nvSpPr>
        <p:spPr>
          <a:xfrm>
            <a:off x="1303615" y="5114330"/>
            <a:ext cx="1781532" cy="632698"/>
          </a:xfrm>
          <a:prstGeom prst="rect">
            <a:avLst/>
          </a:prstGeom>
          <a:noFill/>
          <a:ln/>
        </p:spPr>
        <p:txBody>
          <a:bodyPr wrap="square" lIns="0" tIns="0" rIns="0" bIns="0" rtlCol="0" anchor="t"/>
          <a:lstStyle/>
          <a:p>
            <a:pPr marL="0" indent="0" algn="l">
              <a:lnSpc>
                <a:spcPts val="2450"/>
              </a:lnSpc>
              <a:buNone/>
            </a:pPr>
            <a:r>
              <a:rPr lang="en-US" sz="1950" b="1" kern="0" spc="-20" dirty="0">
                <a:solidFill>
                  <a:srgbClr val="3D3838"/>
                </a:solidFill>
                <a:latin typeface="Montserrat Bold" pitchFamily="34" charset="0"/>
                <a:ea typeface="Montserrat Bold" pitchFamily="34" charset="-122"/>
                <a:cs typeface="Montserrat Bold" pitchFamily="34" charset="-120"/>
              </a:rPr>
              <a:t>React Frontend</a:t>
            </a:r>
            <a:endParaRPr lang="en-US" sz="1950" dirty="0"/>
          </a:p>
        </p:txBody>
      </p:sp>
      <p:sp>
        <p:nvSpPr>
          <p:cNvPr id="15" name="Text 8"/>
          <p:cNvSpPr/>
          <p:nvPr/>
        </p:nvSpPr>
        <p:spPr>
          <a:xfrm>
            <a:off x="1303615" y="5880616"/>
            <a:ext cx="1781532" cy="667941"/>
          </a:xfrm>
          <a:prstGeom prst="rect">
            <a:avLst/>
          </a:prstGeom>
          <a:noFill/>
          <a:ln/>
        </p:spPr>
        <p:txBody>
          <a:bodyPr wrap="square" lIns="0" tIns="0" rIns="0" bIns="0" rtlCol="0" anchor="t"/>
          <a:lstStyle/>
          <a:p>
            <a:pPr marL="0" indent="0" algn="l">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For user-friendly interface.</a:t>
            </a:r>
            <a:endParaRPr lang="en-US" sz="1750" dirty="0"/>
          </a:p>
        </p:txBody>
      </p:sp>
      <p:sp>
        <p:nvSpPr>
          <p:cNvPr id="16" name="Text 9"/>
          <p:cNvSpPr/>
          <p:nvPr/>
        </p:nvSpPr>
        <p:spPr>
          <a:xfrm>
            <a:off x="779383" y="6799064"/>
            <a:ext cx="7585234" cy="333970"/>
          </a:xfrm>
          <a:prstGeom prst="rect">
            <a:avLst/>
          </a:prstGeom>
          <a:noFill/>
          <a:ln/>
        </p:spPr>
        <p:txBody>
          <a:bodyPr wrap="none" lIns="0" tIns="0" rIns="0" bIns="0" rtlCol="0" anchor="t"/>
          <a:lstStyle/>
          <a:p>
            <a:pPr marL="0" indent="0" algn="l">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We secure sensitive data with SHA-256 hashing. This ensures a secure system.</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70441" y="526733"/>
            <a:ext cx="11636216" cy="544235"/>
          </a:xfrm>
          <a:prstGeom prst="rect">
            <a:avLst/>
          </a:prstGeom>
          <a:noFill/>
          <a:ln/>
        </p:spPr>
        <p:txBody>
          <a:bodyPr wrap="none" lIns="0" tIns="0" rIns="0" bIns="0" rtlCol="0" anchor="t"/>
          <a:lstStyle/>
          <a:p>
            <a:pPr marL="0" indent="0" algn="l">
              <a:lnSpc>
                <a:spcPts val="4250"/>
              </a:lnSpc>
              <a:buNone/>
            </a:pPr>
            <a:r>
              <a:rPr lang="en-US" sz="3400" b="1" kern="0" spc="-34" dirty="0">
                <a:solidFill>
                  <a:srgbClr val="000000"/>
                </a:solidFill>
                <a:latin typeface="Montserrat Bold" pitchFamily="34" charset="0"/>
                <a:ea typeface="Montserrat Bold" pitchFamily="34" charset="-122"/>
                <a:cs typeface="Montserrat Bold" pitchFamily="34" charset="-120"/>
              </a:rPr>
              <a:t>Modular System Architecture for Enhanced Security</a:t>
            </a:r>
            <a:endParaRPr lang="en-US" sz="3400" dirty="0"/>
          </a:p>
        </p:txBody>
      </p:sp>
      <p:pic>
        <p:nvPicPr>
          <p:cNvPr id="3" name="Image 0" descr="preencoded.png"/>
          <p:cNvPicPr>
            <a:picLocks noChangeAspect="1"/>
          </p:cNvPicPr>
          <p:nvPr/>
        </p:nvPicPr>
        <p:blipFill>
          <a:blip r:embed="rId3"/>
          <a:stretch>
            <a:fillRect/>
          </a:stretch>
        </p:blipFill>
        <p:spPr>
          <a:xfrm>
            <a:off x="670441" y="1453991"/>
            <a:ext cx="957739" cy="1149310"/>
          </a:xfrm>
          <a:prstGeom prst="rect">
            <a:avLst/>
          </a:prstGeom>
        </p:spPr>
      </p:pic>
      <p:sp>
        <p:nvSpPr>
          <p:cNvPr id="4" name="Text 1"/>
          <p:cNvSpPr/>
          <p:nvPr/>
        </p:nvSpPr>
        <p:spPr>
          <a:xfrm>
            <a:off x="1915478" y="1645444"/>
            <a:ext cx="2176820" cy="272058"/>
          </a:xfrm>
          <a:prstGeom prst="rect">
            <a:avLst/>
          </a:prstGeom>
          <a:noFill/>
          <a:ln/>
        </p:spPr>
        <p:txBody>
          <a:bodyPr wrap="none" lIns="0" tIns="0" rIns="0" bIns="0" rtlCol="0" anchor="t"/>
          <a:lstStyle/>
          <a:p>
            <a:pPr marL="0" indent="0" algn="l">
              <a:lnSpc>
                <a:spcPts val="2100"/>
              </a:lnSpc>
              <a:buNone/>
            </a:pPr>
            <a:r>
              <a:rPr lang="en-US" sz="1700" b="1" kern="0" spc="-17" dirty="0">
                <a:solidFill>
                  <a:srgbClr val="3D3838"/>
                </a:solidFill>
                <a:latin typeface="Montserrat Bold" pitchFamily="34" charset="0"/>
                <a:ea typeface="Montserrat Bold" pitchFamily="34" charset="-122"/>
                <a:cs typeface="Montserrat Bold" pitchFamily="34" charset="-120"/>
              </a:rPr>
              <a:t>Voter</a:t>
            </a:r>
            <a:endParaRPr lang="en-US" sz="1700" dirty="0"/>
          </a:p>
        </p:txBody>
      </p:sp>
      <p:sp>
        <p:nvSpPr>
          <p:cNvPr id="5" name="Text 2"/>
          <p:cNvSpPr/>
          <p:nvPr/>
        </p:nvSpPr>
        <p:spPr>
          <a:xfrm>
            <a:off x="1915478" y="2032397"/>
            <a:ext cx="12044482" cy="287298"/>
          </a:xfrm>
          <a:prstGeom prst="rect">
            <a:avLst/>
          </a:prstGeom>
          <a:noFill/>
          <a:ln/>
        </p:spPr>
        <p:txBody>
          <a:bodyPr wrap="none" lIns="0" tIns="0" rIns="0" bIns="0" rtlCol="0" anchor="t"/>
          <a:lstStyle/>
          <a:p>
            <a:pPr marL="0" indent="0" algn="l">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Submits vote data securely.</a:t>
            </a:r>
            <a:endParaRPr lang="en-US" sz="1500" dirty="0"/>
          </a:p>
        </p:txBody>
      </p:sp>
      <p:pic>
        <p:nvPicPr>
          <p:cNvPr id="6" name="Image 1" descr="preencoded.png"/>
          <p:cNvPicPr>
            <a:picLocks noChangeAspect="1"/>
          </p:cNvPicPr>
          <p:nvPr/>
        </p:nvPicPr>
        <p:blipFill>
          <a:blip r:embed="rId4"/>
          <a:stretch>
            <a:fillRect/>
          </a:stretch>
        </p:blipFill>
        <p:spPr>
          <a:xfrm>
            <a:off x="670441" y="2603302"/>
            <a:ext cx="957739" cy="1149310"/>
          </a:xfrm>
          <a:prstGeom prst="rect">
            <a:avLst/>
          </a:prstGeom>
        </p:spPr>
      </p:pic>
      <p:sp>
        <p:nvSpPr>
          <p:cNvPr id="7" name="Text 3"/>
          <p:cNvSpPr/>
          <p:nvPr/>
        </p:nvSpPr>
        <p:spPr>
          <a:xfrm>
            <a:off x="1915478" y="2794754"/>
            <a:ext cx="2176820" cy="272058"/>
          </a:xfrm>
          <a:prstGeom prst="rect">
            <a:avLst/>
          </a:prstGeom>
          <a:noFill/>
          <a:ln/>
        </p:spPr>
        <p:txBody>
          <a:bodyPr wrap="none" lIns="0" tIns="0" rIns="0" bIns="0" rtlCol="0" anchor="t"/>
          <a:lstStyle/>
          <a:p>
            <a:pPr marL="0" indent="0" algn="l">
              <a:lnSpc>
                <a:spcPts val="2100"/>
              </a:lnSpc>
              <a:buNone/>
            </a:pPr>
            <a:r>
              <a:rPr lang="en-US" sz="1700" b="1" kern="0" spc="-17" dirty="0">
                <a:solidFill>
                  <a:srgbClr val="3D3838"/>
                </a:solidFill>
                <a:latin typeface="Montserrat Bold" pitchFamily="34" charset="0"/>
                <a:ea typeface="Montserrat Bold" pitchFamily="34" charset="-122"/>
                <a:cs typeface="Montserrat Bold" pitchFamily="34" charset="-120"/>
              </a:rPr>
              <a:t>ZKP Module</a:t>
            </a:r>
            <a:endParaRPr lang="en-US" sz="1700" dirty="0"/>
          </a:p>
        </p:txBody>
      </p:sp>
      <p:sp>
        <p:nvSpPr>
          <p:cNvPr id="8" name="Text 4"/>
          <p:cNvSpPr/>
          <p:nvPr/>
        </p:nvSpPr>
        <p:spPr>
          <a:xfrm>
            <a:off x="1915478" y="3181707"/>
            <a:ext cx="12044482" cy="287298"/>
          </a:xfrm>
          <a:prstGeom prst="rect">
            <a:avLst/>
          </a:prstGeom>
          <a:noFill/>
          <a:ln/>
        </p:spPr>
        <p:txBody>
          <a:bodyPr wrap="none" lIns="0" tIns="0" rIns="0" bIns="0" rtlCol="0" anchor="t"/>
          <a:lstStyle/>
          <a:p>
            <a:pPr marL="0" indent="0" algn="l">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Generates authentication proof.</a:t>
            </a:r>
            <a:endParaRPr lang="en-US" sz="1500" dirty="0"/>
          </a:p>
        </p:txBody>
      </p:sp>
      <p:pic>
        <p:nvPicPr>
          <p:cNvPr id="9" name="Image 2" descr="preencoded.png"/>
          <p:cNvPicPr>
            <a:picLocks noChangeAspect="1"/>
          </p:cNvPicPr>
          <p:nvPr/>
        </p:nvPicPr>
        <p:blipFill>
          <a:blip r:embed="rId5"/>
          <a:stretch>
            <a:fillRect/>
          </a:stretch>
        </p:blipFill>
        <p:spPr>
          <a:xfrm>
            <a:off x="670441" y="3752612"/>
            <a:ext cx="957739" cy="1149310"/>
          </a:xfrm>
          <a:prstGeom prst="rect">
            <a:avLst/>
          </a:prstGeom>
        </p:spPr>
      </p:pic>
      <p:sp>
        <p:nvSpPr>
          <p:cNvPr id="10" name="Text 5"/>
          <p:cNvSpPr/>
          <p:nvPr/>
        </p:nvSpPr>
        <p:spPr>
          <a:xfrm>
            <a:off x="1915478" y="3944064"/>
            <a:ext cx="2176820" cy="272058"/>
          </a:xfrm>
          <a:prstGeom prst="rect">
            <a:avLst/>
          </a:prstGeom>
          <a:noFill/>
          <a:ln/>
        </p:spPr>
        <p:txBody>
          <a:bodyPr wrap="none" lIns="0" tIns="0" rIns="0" bIns="0" rtlCol="0" anchor="t"/>
          <a:lstStyle/>
          <a:p>
            <a:pPr marL="0" indent="0" algn="l">
              <a:lnSpc>
                <a:spcPts val="2100"/>
              </a:lnSpc>
              <a:buNone/>
            </a:pPr>
            <a:r>
              <a:rPr lang="en-US" sz="1700" b="1" kern="0" spc="-17" dirty="0">
                <a:solidFill>
                  <a:srgbClr val="3D3838"/>
                </a:solidFill>
                <a:latin typeface="Montserrat Bold" pitchFamily="34" charset="0"/>
                <a:ea typeface="Montserrat Bold" pitchFamily="34" charset="-122"/>
                <a:cs typeface="Montserrat Bold" pitchFamily="34" charset="-120"/>
              </a:rPr>
              <a:t>Blockchain</a:t>
            </a:r>
            <a:endParaRPr lang="en-US" sz="1700" dirty="0"/>
          </a:p>
        </p:txBody>
      </p:sp>
      <p:sp>
        <p:nvSpPr>
          <p:cNvPr id="11" name="Text 6"/>
          <p:cNvSpPr/>
          <p:nvPr/>
        </p:nvSpPr>
        <p:spPr>
          <a:xfrm>
            <a:off x="1915478" y="4331018"/>
            <a:ext cx="12044482" cy="287298"/>
          </a:xfrm>
          <a:prstGeom prst="rect">
            <a:avLst/>
          </a:prstGeom>
          <a:noFill/>
          <a:ln/>
        </p:spPr>
        <p:txBody>
          <a:bodyPr wrap="none" lIns="0" tIns="0" rIns="0" bIns="0" rtlCol="0" anchor="t"/>
          <a:lstStyle/>
          <a:p>
            <a:pPr marL="0" indent="0" algn="l">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Secure vote storage.</a:t>
            </a:r>
            <a:endParaRPr lang="en-US" sz="1500" dirty="0"/>
          </a:p>
        </p:txBody>
      </p:sp>
      <p:pic>
        <p:nvPicPr>
          <p:cNvPr id="12" name="Image 3" descr="preencoded.png"/>
          <p:cNvPicPr>
            <a:picLocks noChangeAspect="1"/>
          </p:cNvPicPr>
          <p:nvPr/>
        </p:nvPicPr>
        <p:blipFill>
          <a:blip r:embed="rId6"/>
          <a:stretch>
            <a:fillRect/>
          </a:stretch>
        </p:blipFill>
        <p:spPr>
          <a:xfrm>
            <a:off x="670441" y="4901922"/>
            <a:ext cx="957739" cy="1149310"/>
          </a:xfrm>
          <a:prstGeom prst="rect">
            <a:avLst/>
          </a:prstGeom>
        </p:spPr>
      </p:pic>
      <p:sp>
        <p:nvSpPr>
          <p:cNvPr id="13" name="Text 7"/>
          <p:cNvSpPr/>
          <p:nvPr/>
        </p:nvSpPr>
        <p:spPr>
          <a:xfrm>
            <a:off x="1915478" y="5093375"/>
            <a:ext cx="2176820" cy="272058"/>
          </a:xfrm>
          <a:prstGeom prst="rect">
            <a:avLst/>
          </a:prstGeom>
          <a:noFill/>
          <a:ln/>
        </p:spPr>
        <p:txBody>
          <a:bodyPr wrap="none" lIns="0" tIns="0" rIns="0" bIns="0" rtlCol="0" anchor="t"/>
          <a:lstStyle/>
          <a:p>
            <a:pPr marL="0" indent="0" algn="l">
              <a:lnSpc>
                <a:spcPts val="2100"/>
              </a:lnSpc>
              <a:buNone/>
            </a:pPr>
            <a:r>
              <a:rPr lang="en-US" sz="1700" b="1" kern="0" spc="-17" dirty="0">
                <a:solidFill>
                  <a:srgbClr val="3D3838"/>
                </a:solidFill>
                <a:latin typeface="Montserrat Bold" pitchFamily="34" charset="0"/>
                <a:ea typeface="Montserrat Bold" pitchFamily="34" charset="-122"/>
                <a:cs typeface="Montserrat Bold" pitchFamily="34" charset="-120"/>
              </a:rPr>
              <a:t>API</a:t>
            </a:r>
            <a:endParaRPr lang="en-US" sz="1700" dirty="0"/>
          </a:p>
        </p:txBody>
      </p:sp>
      <p:sp>
        <p:nvSpPr>
          <p:cNvPr id="14" name="Text 8"/>
          <p:cNvSpPr/>
          <p:nvPr/>
        </p:nvSpPr>
        <p:spPr>
          <a:xfrm>
            <a:off x="1915478" y="5480328"/>
            <a:ext cx="12044482" cy="287298"/>
          </a:xfrm>
          <a:prstGeom prst="rect">
            <a:avLst/>
          </a:prstGeom>
          <a:noFill/>
          <a:ln/>
        </p:spPr>
        <p:txBody>
          <a:bodyPr wrap="none" lIns="0" tIns="0" rIns="0" bIns="0" rtlCol="0" anchor="t"/>
          <a:lstStyle/>
          <a:p>
            <a:pPr marL="0" indent="0" algn="l">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Provides endpoints for vote casting.</a:t>
            </a:r>
            <a:endParaRPr lang="en-US" sz="1500" dirty="0"/>
          </a:p>
        </p:txBody>
      </p:sp>
      <p:pic>
        <p:nvPicPr>
          <p:cNvPr id="15" name="Image 4" descr="preencoded.png"/>
          <p:cNvPicPr>
            <a:picLocks noChangeAspect="1"/>
          </p:cNvPicPr>
          <p:nvPr/>
        </p:nvPicPr>
        <p:blipFill>
          <a:blip r:embed="rId7"/>
          <a:stretch>
            <a:fillRect/>
          </a:stretch>
        </p:blipFill>
        <p:spPr>
          <a:xfrm>
            <a:off x="670441" y="6051233"/>
            <a:ext cx="957739" cy="1149310"/>
          </a:xfrm>
          <a:prstGeom prst="rect">
            <a:avLst/>
          </a:prstGeom>
        </p:spPr>
      </p:pic>
      <p:sp>
        <p:nvSpPr>
          <p:cNvPr id="16" name="Text 9"/>
          <p:cNvSpPr/>
          <p:nvPr/>
        </p:nvSpPr>
        <p:spPr>
          <a:xfrm>
            <a:off x="1915478" y="6242685"/>
            <a:ext cx="2176820" cy="272058"/>
          </a:xfrm>
          <a:prstGeom prst="rect">
            <a:avLst/>
          </a:prstGeom>
          <a:noFill/>
          <a:ln/>
        </p:spPr>
        <p:txBody>
          <a:bodyPr wrap="none" lIns="0" tIns="0" rIns="0" bIns="0" rtlCol="0" anchor="t"/>
          <a:lstStyle/>
          <a:p>
            <a:pPr marL="0" indent="0" algn="l">
              <a:lnSpc>
                <a:spcPts val="2100"/>
              </a:lnSpc>
              <a:buNone/>
            </a:pPr>
            <a:r>
              <a:rPr lang="en-US" sz="1700" b="1" kern="0" spc="-17" dirty="0">
                <a:solidFill>
                  <a:srgbClr val="3D3838"/>
                </a:solidFill>
                <a:latin typeface="Montserrat Bold" pitchFamily="34" charset="0"/>
                <a:ea typeface="Montserrat Bold" pitchFamily="34" charset="-122"/>
                <a:cs typeface="Montserrat Bold" pitchFamily="34" charset="-120"/>
              </a:rPr>
              <a:t>Frontend</a:t>
            </a:r>
            <a:endParaRPr lang="en-US" sz="1700" dirty="0"/>
          </a:p>
        </p:txBody>
      </p:sp>
      <p:sp>
        <p:nvSpPr>
          <p:cNvPr id="17" name="Text 10"/>
          <p:cNvSpPr/>
          <p:nvPr/>
        </p:nvSpPr>
        <p:spPr>
          <a:xfrm>
            <a:off x="1915478" y="6629638"/>
            <a:ext cx="12044482" cy="287298"/>
          </a:xfrm>
          <a:prstGeom prst="rect">
            <a:avLst/>
          </a:prstGeom>
          <a:noFill/>
          <a:ln/>
        </p:spPr>
        <p:txBody>
          <a:bodyPr wrap="none" lIns="0" tIns="0" rIns="0" bIns="0" rtlCol="0" anchor="t"/>
          <a:lstStyle/>
          <a:p>
            <a:pPr marL="0" indent="0" algn="l">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Allows vote verification.</a:t>
            </a:r>
            <a:endParaRPr lang="en-US" sz="1500" dirty="0"/>
          </a:p>
        </p:txBody>
      </p:sp>
      <p:sp>
        <p:nvSpPr>
          <p:cNvPr id="18" name="Text 11"/>
          <p:cNvSpPr/>
          <p:nvPr/>
        </p:nvSpPr>
        <p:spPr>
          <a:xfrm>
            <a:off x="670441" y="7416046"/>
            <a:ext cx="13289518" cy="287298"/>
          </a:xfrm>
          <a:prstGeom prst="rect">
            <a:avLst/>
          </a:prstGeom>
          <a:noFill/>
          <a:ln/>
        </p:spPr>
        <p:txBody>
          <a:bodyPr wrap="none" lIns="0" tIns="0" rIns="0" bIns="0" rtlCol="0" anchor="t"/>
          <a:lstStyle/>
          <a:p>
            <a:pPr marL="0" indent="0" algn="l">
              <a:lnSpc>
                <a:spcPts val="2250"/>
              </a:lnSpc>
              <a:buNone/>
            </a:pPr>
            <a:r>
              <a:rPr lang="en-US" sz="1500" dirty="0">
                <a:solidFill>
                  <a:srgbClr val="3D3838"/>
                </a:solidFill>
                <a:latin typeface="Source Sans Pro" pitchFamily="34" charset="0"/>
                <a:ea typeface="Source Sans Pro" pitchFamily="34" charset="-122"/>
                <a:cs typeface="Source Sans Pro" pitchFamily="34" charset="-120"/>
              </a:rPr>
              <a:t>Our design emphasizes modularity and security. It is crucial for protecting democratic processes.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TotalTime>
  <Words>2585</Words>
  <Application>Microsoft Office PowerPoint</Application>
  <PresentationFormat>Custom</PresentationFormat>
  <Paragraphs>316</Paragraphs>
  <Slides>45</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Crimson Pro Semi Bold</vt:lpstr>
      <vt:lpstr>Abadi Extra Light</vt:lpstr>
      <vt:lpstr>Calibri</vt:lpstr>
      <vt:lpstr>Adobe Devanagari</vt:lpstr>
      <vt:lpstr>Corbel</vt:lpstr>
      <vt:lpstr>Source Sans Pro</vt:lpstr>
      <vt:lpstr>Montserrat Bold</vt:lpstr>
      <vt:lpstr>Cambria</vt:lpstr>
      <vt:lpstr>Arial</vt:lpstr>
      <vt:lpstr>Office Theme</vt:lpstr>
      <vt:lpstr>ZKP and Security for E-Voting Systems</vt:lpstr>
      <vt:lpstr>Introduction to the overall project</vt:lpstr>
      <vt:lpstr>Research Question</vt:lpstr>
      <vt:lpstr>Objectives</vt:lpstr>
      <vt:lpstr>Sub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IT21318252 | Rafeek A.M</vt:lpstr>
      <vt:lpstr>PowerPoint Presentation</vt:lpstr>
      <vt:lpstr>PowerPoint Presentation</vt:lpstr>
      <vt:lpstr>PowerPoint Presentation</vt:lpstr>
      <vt:lpstr>PowerPoint Presentation</vt:lpstr>
      <vt:lpstr>PowerPoint Presentation</vt:lpstr>
      <vt:lpstr>Technologies used</vt:lpstr>
      <vt:lpstr>PowerPoint Presentation</vt:lpstr>
      <vt:lpstr>PowerPoint Presentation</vt:lpstr>
      <vt:lpstr>PowerPoint Presentation</vt:lpstr>
      <vt:lpstr>Why dynamic taint analysis?</vt:lpstr>
      <vt:lpstr>References</vt:lpstr>
      <vt:lpstr>IT21278976 | PERERA U.L.S.A</vt:lpstr>
      <vt:lpstr>PowerPoint Presentation</vt:lpstr>
      <vt:lpstr>PowerPoint Presentation</vt:lpstr>
      <vt:lpstr>PowerPoint Presentation</vt:lpstr>
      <vt:lpstr>Methodology - System Diagram</vt:lpstr>
      <vt:lpstr>Current Progress</vt:lpstr>
      <vt:lpstr>Data flow Diagram</vt:lpstr>
      <vt:lpstr>Future Work to be Completed</vt:lpstr>
      <vt:lpstr>PowerPoint Presentation</vt:lpstr>
      <vt:lpstr>PowerPoint Presentation</vt:lpstr>
      <vt:lpstr>Objectives</vt:lpstr>
      <vt:lpstr>PowerPoint Presentation</vt:lpstr>
      <vt:lpstr>Methodology</vt:lpstr>
      <vt:lpstr>PowerPoint Presentation</vt:lpstr>
      <vt:lpstr>PowerPoint Presentation</vt:lpstr>
      <vt:lpstr>PowerPoint Presentation</vt:lpstr>
      <vt:lpstr>Any Questions?</vt:lpstr>
      <vt:lpstr>THANK YOU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Shevon Perera</cp:lastModifiedBy>
  <cp:revision>10</cp:revision>
  <dcterms:created xsi:type="dcterms:W3CDTF">2025-03-19T15:13:03Z</dcterms:created>
  <dcterms:modified xsi:type="dcterms:W3CDTF">2025-03-20T03:34:22Z</dcterms:modified>
</cp:coreProperties>
</file>